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04" r:id="rId3"/>
    <p:sldId id="257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46" r:id="rId28"/>
    <p:sldId id="347" r:id="rId29"/>
    <p:sldId id="349" r:id="rId30"/>
    <p:sldId id="350" r:id="rId31"/>
    <p:sldId id="351" r:id="rId32"/>
    <p:sldId id="348" r:id="rId33"/>
    <p:sldId id="352" r:id="rId34"/>
    <p:sldId id="353" r:id="rId35"/>
    <p:sldId id="354" r:id="rId36"/>
    <p:sldId id="355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41" r:id="rId46"/>
    <p:sldId id="342" r:id="rId47"/>
    <p:sldId id="343" r:id="rId48"/>
    <p:sldId id="344" r:id="rId49"/>
    <p:sldId id="345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32F"/>
    <a:srgbClr val="FF00FF"/>
    <a:srgbClr val="E4E5E5"/>
    <a:srgbClr val="EEEEEE"/>
    <a:srgbClr val="0066FF"/>
    <a:srgbClr val="E5F6FF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60"/>
  </p:normalViewPr>
  <p:slideViewPr>
    <p:cSldViewPr>
      <p:cViewPr varScale="1">
        <p:scale>
          <a:sx n="109" d="100"/>
          <a:sy n="109" d="100"/>
        </p:scale>
        <p:origin x="1584" y="108"/>
      </p:cViewPr>
      <p:guideLst>
        <p:guide orient="horz" pos="572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fld id="{4F40EF78-067C-483D-97D5-83DD1C3D1C18}" type="datetimeFigureOut">
              <a:rPr lang="ko-KR" altLang="en-US" smtClean="0"/>
              <a:pPr/>
              <a:t>2024-03-13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fld id="{4DFBFDF8-392B-4588-9789-D7CC89801F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4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FDF8-392B-4588-9789-D7CC89801F7A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2C22-104F-435B-8556-2F086F2B748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1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4CBF-902A-4772-B9C6-DB608FC0C9CD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F73-0A32-409B-BCE1-DBF3DD0AA2BA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F2D-CB48-465D-AEA4-8940923E3F69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fld id="{EDF024FA-B03F-4A42-AC94-F83CCB6D361A}" type="slidenum">
              <a:rPr kumimoji="0" lang="ko-KR" alt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0" lang="ko-KR" altLang="en-US" sz="1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ko-KR" sz="1000" dirty="0">
                <a:latin typeface="+mn-ea"/>
                <a:ea typeface="+mn-ea"/>
                <a:cs typeface="조선일보명조" pitchFamily="18" charset="-127"/>
              </a:rPr>
              <a:t>http://www.ncas.or.kr</a:t>
            </a:r>
            <a:endParaRPr lang="ko-KR" altLang="en-US" sz="1000" dirty="0">
              <a:latin typeface="+mn-ea"/>
              <a:ea typeface="+mn-ea"/>
              <a:cs typeface="조선일보명조" pitchFamily="18" charset="-127"/>
            </a:endParaRPr>
          </a:p>
        </p:txBody>
      </p:sp>
      <p:pic>
        <p:nvPicPr>
          <p:cNvPr id="23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6" b="36923"/>
          <a:stretch>
            <a:fillRect/>
          </a:stretch>
        </p:blipFill>
        <p:spPr bwMode="auto">
          <a:xfrm>
            <a:off x="82284" y="94695"/>
            <a:ext cx="1649412" cy="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kumimoji="1" lang="ko-KR" altLang="en-US" sz="1000" kern="1200" dirty="0">
                <a:solidFill>
                  <a:schemeClr val="tx1"/>
                </a:solidFill>
                <a:latin typeface="+mn-ea"/>
                <a:ea typeface="+mn-ea"/>
                <a:cs typeface="조선일보명조" pitchFamily="18" charset="-127"/>
              </a:rPr>
              <a:t>경영전략본부 경영지원부</a:t>
            </a: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55486" y="904285"/>
            <a:ext cx="9033028" cy="5545067"/>
            <a:chOff x="55486" y="888101"/>
            <a:chExt cx="9033028" cy="5545067"/>
          </a:xfrm>
        </p:grpSpPr>
        <p:grpSp>
          <p:nvGrpSpPr>
            <p:cNvPr id="6" name="그룹 5"/>
            <p:cNvGrpSpPr/>
            <p:nvPr userDrawn="1"/>
          </p:nvGrpSpPr>
          <p:grpSpPr>
            <a:xfrm>
              <a:off x="55486" y="888101"/>
              <a:ext cx="9033028" cy="5545067"/>
              <a:chOff x="38144" y="888101"/>
              <a:chExt cx="9033028" cy="5545067"/>
            </a:xfrm>
          </p:grpSpPr>
          <p:sp>
            <p:nvSpPr>
              <p:cNvPr id="27" name="Rectangle 32"/>
              <p:cNvSpPr>
                <a:spLocks noChangeArrowheads="1"/>
              </p:cNvSpPr>
              <p:nvPr userDrawn="1"/>
            </p:nvSpPr>
            <p:spPr bwMode="auto">
              <a:xfrm>
                <a:off x="38144" y="888101"/>
                <a:ext cx="7074756" cy="5540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Rectangle 32"/>
              <p:cNvSpPr>
                <a:spLocks noChangeArrowheads="1"/>
              </p:cNvSpPr>
              <p:nvPr userDrawn="1"/>
            </p:nvSpPr>
            <p:spPr bwMode="auto">
              <a:xfrm>
                <a:off x="7177635" y="888101"/>
                <a:ext cx="1893537" cy="55450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29" name="Rectangle 32"/>
            <p:cNvSpPr>
              <a:spLocks noChangeArrowheads="1"/>
            </p:cNvSpPr>
            <p:nvPr userDrawn="1"/>
          </p:nvSpPr>
          <p:spPr bwMode="auto">
            <a:xfrm>
              <a:off x="7194869" y="888101"/>
              <a:ext cx="1892487" cy="242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시스템 설명</a:t>
              </a:r>
              <a:endParaRPr lang="en-US" altLang="ko-KR" sz="8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30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fld id="{EDF024FA-B03F-4A42-AC94-F83CCB6D361A}" type="slidenum">
              <a:rPr kumimoji="0" lang="ko-KR" alt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0" lang="ko-KR" altLang="en-US" sz="1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ko-KR" sz="1000" dirty="0">
                <a:latin typeface="+mn-ea"/>
                <a:ea typeface="+mn-ea"/>
                <a:cs typeface="조선일보명조" pitchFamily="18" charset="-127"/>
              </a:rPr>
              <a:t>http://www.ncas.or.kr</a:t>
            </a:r>
            <a:endParaRPr lang="ko-KR" altLang="en-US" sz="1000" dirty="0">
              <a:latin typeface="+mn-ea"/>
              <a:ea typeface="+mn-ea"/>
              <a:cs typeface="조선일보명조" pitchFamily="18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0" y="850900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latin typeface="+mn-ea"/>
            </a:endParaRPr>
          </a:p>
        </p:txBody>
      </p:sp>
      <p:pic>
        <p:nvPicPr>
          <p:cNvPr id="23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6" b="36923"/>
          <a:stretch>
            <a:fillRect/>
          </a:stretch>
        </p:blipFill>
        <p:spPr bwMode="auto">
          <a:xfrm>
            <a:off x="82284" y="94695"/>
            <a:ext cx="1649412" cy="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kumimoji="1" lang="ko-KR" altLang="en-US" sz="1000" kern="1200" dirty="0">
                <a:solidFill>
                  <a:schemeClr val="tx1"/>
                </a:solidFill>
                <a:latin typeface="+mn-ea"/>
                <a:ea typeface="+mn-ea"/>
                <a:cs typeface="조선일보명조" pitchFamily="18" charset="-127"/>
              </a:rPr>
              <a:t>경영전략본부 경영지원부</a:t>
            </a:r>
          </a:p>
        </p:txBody>
      </p:sp>
    </p:spTree>
    <p:extLst>
      <p:ext uri="{BB962C8B-B14F-4D97-AF65-F5344CB8AC3E}">
        <p14:creationId xmlns:p14="http://schemas.microsoft.com/office/powerpoint/2010/main" val="19462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B534-0146-42AE-BC88-742D3E903562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0F92-EA78-4631-A058-F24BA8AABA01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4FC-90ED-4A8B-9393-3830C7EF6126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8F01-9F6E-45B4-8F71-027DADFC2802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460A-8DF7-4611-A442-29C9DD21A537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406-DAE1-4DE3-B30C-F4E651F83C31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E981-28FF-43CC-8FC5-A5A024BDE652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071F-FDD6-48BC-9EA4-29DDB97DC745}" type="datetime1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fld id="{3185EF69-4FE3-4F63-80EE-A0EDB54BE22E}" type="datetime1">
              <a:rPr lang="ko-KR" altLang="en-US" smtClean="0"/>
              <a:pPr/>
              <a:t>2024-03-13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고딕14" pitchFamily="18" charset="-127"/>
          <a:ea typeface="a고딕14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cas.or.k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문예진흥팀\Pictures\ci-download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924" y="6429396"/>
            <a:ext cx="1143008" cy="857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200" b="1" dirty="0" smtClean="0">
                <a:latin typeface="HY견고딕" pitchFamily="18" charset="-127"/>
                <a:ea typeface="HY견고딕" pitchFamily="18" charset="-127"/>
              </a:rPr>
              <a:t>2024 </a:t>
            </a:r>
            <a:r>
              <a:rPr lang="ko-KR" altLang="en-US" sz="7200" b="1" dirty="0" smtClean="0">
                <a:latin typeface="HY견고딕" pitchFamily="18" charset="-127"/>
                <a:ea typeface="HY견고딕" pitchFamily="18" charset="-127"/>
              </a:rPr>
              <a:t>경기문화유산활용 공모사업</a:t>
            </a:r>
            <a:endParaRPr lang="en-US" altLang="ko-KR" sz="72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0134" y="4549676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국가문화예술지원시스템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NCAS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안내 매뉴얼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회원가입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61D7DED-B750-8FDA-C2AA-B0ABF8DB8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65875" r="13228"/>
          <a:stretch/>
        </p:blipFill>
        <p:spPr>
          <a:xfrm>
            <a:off x="348126" y="1449388"/>
            <a:ext cx="6593138" cy="4326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개인회원가입 ②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← 이전페이지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약관이용 전체동의 해야 함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 버튼을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하면 전체 동의함에 자동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클릭이 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본인확인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휴대폰인증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네이버 인증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카카오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인증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준비중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가지 인증 중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aseline="0" dirty="0" err="1"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하여 본인확인 진행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6251389" y="3407980"/>
            <a:ext cx="457982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66924" y="3264806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8126" y="3697390"/>
            <a:ext cx="6465368" cy="1465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68976" y="3554216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13539" y="4666630"/>
            <a:ext cx="1242874" cy="339172"/>
          </a:xfrm>
          <a:prstGeom prst="rect">
            <a:avLst/>
          </a:prstGeom>
          <a:solidFill>
            <a:srgbClr val="D4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준비중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4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3193"/>
          <a:stretch/>
        </p:blipFill>
        <p:spPr>
          <a:xfrm>
            <a:off x="4012744" y="1143899"/>
            <a:ext cx="2959963" cy="4970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</a:t>
            </a:r>
            <a:r>
              <a:rPr lang="en-US" altLang="ko-KR" sz="1400" b="1" dirty="0" smtClean="0"/>
              <a:t>[</a:t>
            </a:r>
            <a:r>
              <a:rPr lang="ko-KR" altLang="en-US" sz="1400" b="1" dirty="0" smtClean="0"/>
              <a:t>핸드폰 인증 방법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54A46A8-4FDE-D595-F10C-65FA84465D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0900" y="1143899"/>
          <a:ext cx="188976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본인인증을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안한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회원은 로그인 시 최초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 본인인증 후 홈페이지 이용 가능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76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핸드폰 인증방법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]</a:t>
                      </a:r>
                    </a:p>
                    <a:p>
                      <a:pPr latinLnBrk="1"/>
                      <a:endParaRPr lang="en-US" altLang="ko-KR" sz="100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휴대폰 인증 버튼 클릭</a:t>
                      </a:r>
                      <a:endParaRPr lang="en-US" altLang="ko-KR" sz="1000" b="1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2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본인명의로 이용중인 통신사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41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3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전체동의 체크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31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4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본인인증 진행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933626"/>
                  </a:ext>
                </a:extLst>
              </a:tr>
            </a:tbl>
          </a:graphicData>
        </a:graphic>
      </p:graphicFrame>
      <p:sp>
        <p:nvSpPr>
          <p:cNvPr id="12" name="모서리가 둥근 직사각형 4">
            <a:extLst>
              <a:ext uri="{FF2B5EF4-FFF2-40B4-BE49-F238E27FC236}">
                <a16:creationId xmlns:a16="http://schemas.microsoft.com/office/drawing/2014/main" id="{1BC42695-6FA4-50BA-5A89-A2FEC1C88D2B}"/>
              </a:ext>
            </a:extLst>
          </p:cNvPr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← 이전페이지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49413E4-4EFE-9A0D-E42C-C8F2ABC7D7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1191" r="30873" b="21330"/>
          <a:stretch/>
        </p:blipFill>
        <p:spPr>
          <a:xfrm>
            <a:off x="167380" y="2096100"/>
            <a:ext cx="3595457" cy="2379216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262630" y="3256383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3909874" y="1093440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3909874" y="3934294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3909874" y="4921337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538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272" t="11284" r="7027" b="5006"/>
          <a:stretch/>
        </p:blipFill>
        <p:spPr>
          <a:xfrm>
            <a:off x="3892118" y="1143899"/>
            <a:ext cx="3050220" cy="4924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</a:t>
            </a:r>
            <a:r>
              <a:rPr lang="en-US" altLang="ko-KR" sz="1400" b="1" dirty="0" smtClean="0"/>
              <a:t>[</a:t>
            </a:r>
            <a:r>
              <a:rPr lang="ko-KR" altLang="en-US" sz="1400" b="1" dirty="0" smtClean="0"/>
              <a:t>네이버 인증 방법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54A46A8-4FDE-D595-F10C-65FA84465D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0900" y="1143899"/>
          <a:ext cx="188976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본인인증을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안한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회원은 로그인 시 최초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 본인인증 후 홈페이지 이용 가능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76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네이버 인증방법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]</a:t>
                      </a:r>
                    </a:p>
                    <a:p>
                      <a:pPr latinLnBrk="1"/>
                      <a:endParaRPr lang="en-US" altLang="ko-KR" sz="100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네이버 인증 버튼 클릭</a:t>
                      </a:r>
                      <a:endParaRPr lang="en-US" altLang="ko-KR" sz="1000" b="1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2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baseline="0" dirty="0" smtClean="0">
                          <a:latin typeface="+mn-ea"/>
                          <a:ea typeface="+mn-ea"/>
                        </a:rPr>
                        <a:t>네이버 계정 입력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41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3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i="0" baseline="0" dirty="0" smtClean="0">
                          <a:latin typeface="+mn-ea"/>
                          <a:ea typeface="+mn-ea"/>
                        </a:rPr>
                        <a:t>로그인 버튼 클릭</a:t>
                      </a:r>
                      <a:endParaRPr lang="en-US" altLang="ko-KR" sz="1000" b="0" i="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314921"/>
                  </a:ext>
                </a:extLst>
              </a:tr>
            </a:tbl>
          </a:graphicData>
        </a:graphic>
      </p:graphicFrame>
      <p:sp>
        <p:nvSpPr>
          <p:cNvPr id="12" name="모서리가 둥근 직사각형 4">
            <a:extLst>
              <a:ext uri="{FF2B5EF4-FFF2-40B4-BE49-F238E27FC236}">
                <a16:creationId xmlns:a16="http://schemas.microsoft.com/office/drawing/2014/main" id="{1BC42695-6FA4-50BA-5A89-A2FEC1C88D2B}"/>
              </a:ext>
            </a:extLst>
          </p:cNvPr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← 이전페이지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ED664B-0716-01EB-DF0B-61B01E243C9D}"/>
              </a:ext>
            </a:extLst>
          </p:cNvPr>
          <p:cNvSpPr/>
          <p:nvPr/>
        </p:nvSpPr>
        <p:spPr>
          <a:xfrm>
            <a:off x="4021608" y="3326075"/>
            <a:ext cx="2592256" cy="873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49413E4-4EFE-9A0D-E42C-C8F2ABC7D7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1191" r="30873" b="21330"/>
          <a:stretch/>
        </p:blipFill>
        <p:spPr>
          <a:xfrm>
            <a:off x="167380" y="2096100"/>
            <a:ext cx="3595457" cy="2379216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1452238" y="3256383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3909874" y="3209472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4053494" y="4292548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284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</a:t>
            </a:r>
            <a:r>
              <a:rPr lang="en-US" altLang="ko-KR" sz="1400" b="1" dirty="0" smtClean="0"/>
              <a:t>[</a:t>
            </a:r>
            <a:r>
              <a:rPr lang="ko-KR" altLang="en-US" sz="1400" b="1" dirty="0" smtClean="0"/>
              <a:t>네이버 인증 방법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54A46A8-4FDE-D595-F10C-65FA84465D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0900" y="1143899"/>
          <a:ext cx="188976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맑은 고딕" panose="020B0503020000020004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본인인증을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안한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회원은 로그인 시 최초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 본인인증 후 홈페이지 이용 가능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76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네이버 인증방법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]</a:t>
                      </a:r>
                    </a:p>
                    <a:p>
                      <a:pPr latinLnBrk="1"/>
                      <a:endParaRPr lang="en-US" altLang="ko-KR" sz="100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네이버 계정과 연결되어있는 핸드폰으로 </a:t>
                      </a:r>
                      <a:r>
                        <a:rPr lang="ko-KR" altLang="en-US" sz="1000" baseline="0" dirty="0" err="1" smtClean="0">
                          <a:latin typeface="+mn-ea"/>
                          <a:ea typeface="+mn-ea"/>
                        </a:rPr>
                        <a:t>알람이</a:t>
                      </a:r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 뜨고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+mn-ea"/>
                          <a:ea typeface="+mn-ea"/>
                        </a:rPr>
                        <a:t>핸드폰으로 인증 진행 해주면 됨</a:t>
                      </a:r>
                      <a:endParaRPr lang="en-US" altLang="ko-KR" sz="1000" b="1" baseline="0" dirty="0" smtClean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5319" b="11623"/>
          <a:stretch/>
        </p:blipFill>
        <p:spPr>
          <a:xfrm>
            <a:off x="158271" y="1143900"/>
            <a:ext cx="2955339" cy="365352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6944210-6556-1049-AFF1-9B27EB196B85}"/>
              </a:ext>
            </a:extLst>
          </p:cNvPr>
          <p:cNvSpPr/>
          <p:nvPr/>
        </p:nvSpPr>
        <p:spPr>
          <a:xfrm>
            <a:off x="55401" y="1143899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50" y="1143899"/>
            <a:ext cx="3726724" cy="33561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r="5027"/>
          <a:stretch/>
        </p:blipFill>
        <p:spPr>
          <a:xfrm>
            <a:off x="3305257" y="4873503"/>
            <a:ext cx="3637081" cy="65901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301594" y="1143899"/>
            <a:ext cx="3726724" cy="4388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77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8C7C3B-D4F1-57C5-9174-66AD1359E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7" t="32862" r="14042" b="32802"/>
          <a:stretch/>
        </p:blipFill>
        <p:spPr>
          <a:xfrm>
            <a:off x="179387" y="1478174"/>
            <a:ext cx="6804026" cy="3551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개인회원가입 ③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95049" y="2037129"/>
            <a:ext cx="6724876" cy="1632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15899" y="1893954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5050" y="3912770"/>
            <a:ext cx="6724876" cy="1298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15900" y="3769596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필수 입력사항 작성</a:t>
                      </a:r>
                      <a:endParaRPr lang="en-US" altLang="ko-KR" sz="1000" spc="-15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spc="-150" baseline="0" dirty="0">
                          <a:latin typeface="+mn-ea"/>
                          <a:ea typeface="+mn-ea"/>
                        </a:rPr>
                        <a:t>아이디 입력  </a:t>
                      </a:r>
                      <a:r>
                        <a:rPr lang="ko-KR" altLang="en-US" sz="10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</a:t>
                      </a:r>
                      <a:r>
                        <a:rPr lang="ko-KR" altLang="en-US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아이디 중복확인</a:t>
                      </a:r>
                      <a:r>
                        <a:rPr lang="en-US" altLang="ko-KR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en-US" altLang="ko-KR" sz="1000" spc="-15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spc="-150" baseline="0" dirty="0">
                          <a:latin typeface="+mn-ea"/>
                          <a:ea typeface="+mn-ea"/>
                        </a:rPr>
                        <a:t>클릭 필수</a:t>
                      </a:r>
                      <a:endParaRPr lang="en-US" altLang="ko-KR" sz="1000" spc="-150" baseline="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spc="-15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연락처 작성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E-mail,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휴대전화 필수 입력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00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4D39FC1-48C8-142F-3820-1B88921E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7" t="66933" r="14042" b="-1269"/>
          <a:stretch/>
        </p:blipFill>
        <p:spPr>
          <a:xfrm>
            <a:off x="179387" y="1478174"/>
            <a:ext cx="6804026" cy="3551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개인회원가입 ③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← 이전페이지</a:t>
            </a:r>
          </a:p>
        </p:txBody>
      </p:sp>
      <p:sp>
        <p:nvSpPr>
          <p:cNvPr id="8" name="타원 7"/>
          <p:cNvSpPr/>
          <p:nvPr/>
        </p:nvSpPr>
        <p:spPr>
          <a:xfrm>
            <a:off x="198210" y="1502275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기타 입력사항 작성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지원신청 시 활용되는 자료</a:t>
                      </a:r>
                      <a:endParaRPr lang="en-US" altLang="ko-KR" sz="1000" spc="-15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주소 부분은 회원 가입 시에는 필수 사항이 아니지만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지원신청 시 입력 필요사항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None/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en-US" altLang="ko-KR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등록소재지 선택 </a:t>
                      </a:r>
                      <a:r>
                        <a:rPr lang="en-US" altLang="ko-KR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 err="1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지역을선택해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주세요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en-US" altLang="ko-KR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클릭후</a:t>
                      </a:r>
                      <a:r>
                        <a:rPr lang="ko-KR" altLang="en-US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해당 지역 선택하면 </a:t>
                      </a:r>
                      <a:r>
                        <a:rPr lang="ko-KR" altLang="en-US" sz="1000" dirty="0" err="1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가입완료한뒤</a:t>
                      </a:r>
                      <a:r>
                        <a:rPr lang="ko-KR" altLang="en-US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내정보방에</a:t>
                      </a:r>
                      <a:r>
                        <a:rPr lang="ko-KR" altLang="en-US" sz="10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등록 소재지가  자동으로 반영됨</a:t>
                      </a:r>
                      <a:endParaRPr lang="en-US" altLang="ko-KR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입력하지 않으면 추후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가입완료한뒤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내정보방에서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필수로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입력해야함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입력사항 작성 완료 </a:t>
                      </a:r>
                      <a:r>
                        <a:rPr lang="ko-KR" altLang="en-US" sz="1000" b="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 </a:t>
                      </a:r>
                      <a:endParaRPr lang="en-US" altLang="ko-KR" sz="1000" b="0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="0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0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회원가입</a:t>
                      </a:r>
                      <a:r>
                        <a:rPr lang="en-US" altLang="ko-KR" sz="1000" b="0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클릭</a:t>
                      </a:r>
                      <a:endParaRPr lang="en-US" altLang="ko-KR" sz="1000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타원 12"/>
          <p:cNvSpPr/>
          <p:nvPr/>
        </p:nvSpPr>
        <p:spPr>
          <a:xfrm>
            <a:off x="5741972" y="3938851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33296" y="3073677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3950" y="2330505"/>
            <a:ext cx="6385268" cy="11351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22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단체회원 가입 절차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78594" y="1214438"/>
            <a:ext cx="8786813" cy="5056187"/>
            <a:chOff x="171450" y="1214438"/>
            <a:chExt cx="8786813" cy="5056187"/>
          </a:xfrm>
        </p:grpSpPr>
        <p:pic>
          <p:nvPicPr>
            <p:cNvPr id="52" name="Picture 253" descr="2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14313" y="2214563"/>
              <a:ext cx="1571625" cy="6429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3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85750" y="2286000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23850" y="2387600"/>
              <a:ext cx="136842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이용 약관 동의</a:t>
              </a:r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1868488" y="1939925"/>
              <a:ext cx="0" cy="4286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75"/>
            <p:cNvSpPr txBox="1">
              <a:spLocks noChangeArrowheads="1"/>
            </p:cNvSpPr>
            <p:nvPr/>
          </p:nvSpPr>
          <p:spPr bwMode="auto">
            <a:xfrm>
              <a:off x="182563" y="3693318"/>
              <a:ext cx="155257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개인정보보호법  준수</a:t>
              </a:r>
            </a:p>
          </p:txBody>
        </p:sp>
        <p:grpSp>
          <p:nvGrpSpPr>
            <p:cNvPr id="57" name="그룹 80"/>
            <p:cNvGrpSpPr>
              <a:grpSpLocks/>
            </p:cNvGrpSpPr>
            <p:nvPr/>
          </p:nvGrpSpPr>
          <p:grpSpPr bwMode="auto">
            <a:xfrm>
              <a:off x="171450" y="1214438"/>
              <a:ext cx="8786813" cy="868362"/>
              <a:chOff x="171450" y="1214438"/>
              <a:chExt cx="8786813" cy="868362"/>
            </a:xfrm>
          </p:grpSpPr>
          <p:cxnSp>
            <p:nvCxnSpPr>
              <p:cNvPr id="58" name="직선 연결선 57"/>
              <p:cNvCxnSpPr/>
              <p:nvPr/>
            </p:nvCxnSpPr>
            <p:spPr>
              <a:xfrm>
                <a:off x="214313" y="2082800"/>
                <a:ext cx="871537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79" descr="imag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450" y="1214438"/>
                <a:ext cx="1597602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0" name="그룹 39"/>
              <p:cNvGrpSpPr>
                <a:grpSpLocks/>
              </p:cNvGrpSpPr>
              <p:nvPr/>
            </p:nvGrpSpPr>
            <p:grpSpPr bwMode="auto">
              <a:xfrm>
                <a:off x="1769053" y="1247003"/>
                <a:ext cx="199700" cy="667967"/>
                <a:chOff x="4390231" y="2994818"/>
                <a:chExt cx="363537" cy="868363"/>
              </a:xfrm>
            </p:grpSpPr>
            <p:pic>
              <p:nvPicPr>
                <p:cNvPr id="84" name="Picture 635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184975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636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090661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1" name="Text Box 37"/>
              <p:cNvSpPr txBox="1">
                <a:spLocks noChangeArrowheads="1"/>
              </p:cNvSpPr>
              <p:nvPr/>
            </p:nvSpPr>
            <p:spPr bwMode="gray">
              <a:xfrm>
                <a:off x="760413" y="1598613"/>
                <a:ext cx="955675" cy="29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lIns="92038" tIns="46019" rIns="92038" bIns="46019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30000"/>
                  </a:spcBef>
                  <a:buFont typeface="Wingdings" pitchFamily="2" charset="2"/>
                  <a:buNone/>
                  <a:defRPr/>
                </a:pPr>
                <a:r>
                  <a:rPr lang="ko-KR" altLang="en-US" sz="1600" b="1" dirty="0">
                    <a:latin typeface="나눔고딕" pitchFamily="50" charset="-127"/>
                    <a:ea typeface="나눔고딕" pitchFamily="50" charset="-127"/>
                  </a:rPr>
                  <a:t>약관동의</a:t>
                </a:r>
              </a:p>
            </p:txBody>
          </p:sp>
          <p:sp>
            <p:nvSpPr>
              <p:cNvPr id="62" name="TextBox 67"/>
              <p:cNvSpPr txBox="1">
                <a:spLocks noChangeArrowheads="1"/>
              </p:cNvSpPr>
              <p:nvPr/>
            </p:nvSpPr>
            <p:spPr bwMode="auto">
              <a:xfrm>
                <a:off x="238125" y="127000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>
                    <a:latin typeface="나눔고딕" pitchFamily="50" charset="-127"/>
                    <a:ea typeface="나눔고딕" pitchFamily="50" charset="-127"/>
                  </a:rPr>
                  <a:t>STEP 1</a:t>
                </a:r>
                <a:endParaRPr lang="ko-KR" altLang="en-US" sz="1100" b="1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63" name="Picture 79" descr="imag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68753" y="1214438"/>
                <a:ext cx="1597602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4" name="그룹 39"/>
              <p:cNvGrpSpPr>
                <a:grpSpLocks/>
              </p:cNvGrpSpPr>
              <p:nvPr/>
            </p:nvGrpSpPr>
            <p:grpSpPr bwMode="auto">
              <a:xfrm>
                <a:off x="3566356" y="1247003"/>
                <a:ext cx="199700" cy="667967"/>
                <a:chOff x="4390231" y="2994818"/>
                <a:chExt cx="363537" cy="868363"/>
              </a:xfrm>
            </p:grpSpPr>
            <p:pic>
              <p:nvPicPr>
                <p:cNvPr id="82" name="Picture 635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184975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636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090661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5" name="Text Box 37"/>
              <p:cNvSpPr txBox="1">
                <a:spLocks noChangeArrowheads="1"/>
              </p:cNvSpPr>
              <p:nvPr/>
            </p:nvSpPr>
            <p:spPr bwMode="gray">
              <a:xfrm>
                <a:off x="2559050" y="1598613"/>
                <a:ext cx="954088" cy="29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lIns="92038" tIns="46019" rIns="92038" bIns="46019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30000"/>
                  </a:spcBef>
                  <a:buFont typeface="Wingdings" pitchFamily="2" charset="2"/>
                  <a:buNone/>
                  <a:defRPr/>
                </a:pPr>
                <a:r>
                  <a:rPr lang="ko-KR" altLang="en-US" sz="1600" b="1">
                    <a:latin typeface="나눔고딕" pitchFamily="50" charset="-127"/>
                    <a:ea typeface="나눔고딕" pitchFamily="50" charset="-127"/>
                  </a:rPr>
                  <a:t>단체확인</a:t>
                </a:r>
              </a:p>
            </p:txBody>
          </p:sp>
          <p:sp>
            <p:nvSpPr>
              <p:cNvPr id="66" name="TextBox 78"/>
              <p:cNvSpPr txBox="1">
                <a:spLocks noChangeArrowheads="1"/>
              </p:cNvSpPr>
              <p:nvPr/>
            </p:nvSpPr>
            <p:spPr bwMode="auto">
              <a:xfrm>
                <a:off x="2035175" y="127000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>
                    <a:latin typeface="나눔고딕" pitchFamily="50" charset="-127"/>
                    <a:ea typeface="나눔고딕" pitchFamily="50" charset="-127"/>
                  </a:rPr>
                  <a:t>STEP 2</a:t>
                </a:r>
                <a:endParaRPr lang="ko-KR" altLang="en-US" sz="1100" b="1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67" name="Picture 79" descr="imag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66055" y="1214438"/>
                <a:ext cx="1597602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8" name="그룹 39"/>
              <p:cNvGrpSpPr>
                <a:grpSpLocks/>
              </p:cNvGrpSpPr>
              <p:nvPr/>
            </p:nvGrpSpPr>
            <p:grpSpPr bwMode="auto">
              <a:xfrm>
                <a:off x="5363659" y="1247003"/>
                <a:ext cx="199700" cy="667967"/>
                <a:chOff x="4390231" y="2994818"/>
                <a:chExt cx="363537" cy="868363"/>
              </a:xfrm>
            </p:grpSpPr>
            <p:pic>
              <p:nvPicPr>
                <p:cNvPr id="80" name="Picture 635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184975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" name="Picture 636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090661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9" name="Text Box 37"/>
              <p:cNvSpPr txBox="1">
                <a:spLocks noChangeArrowheads="1"/>
              </p:cNvSpPr>
              <p:nvPr/>
            </p:nvSpPr>
            <p:spPr bwMode="gray">
              <a:xfrm>
                <a:off x="4170363" y="1598613"/>
                <a:ext cx="1147762" cy="29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lIns="92038" tIns="46019" rIns="92038" bIns="46019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30000"/>
                  </a:spcBef>
                  <a:buFont typeface="Wingdings" pitchFamily="2" charset="2"/>
                  <a:buNone/>
                  <a:defRPr/>
                </a:pPr>
                <a:r>
                  <a:rPr lang="ko-KR" altLang="en-US" sz="1600" b="1">
                    <a:latin typeface="나눔고딕" pitchFamily="50" charset="-127"/>
                    <a:ea typeface="나눔고딕" pitchFamily="50" charset="-127"/>
                  </a:rPr>
                  <a:t>대표자확인</a:t>
                </a:r>
              </a:p>
            </p:txBody>
          </p:sp>
          <p:sp>
            <p:nvSpPr>
              <p:cNvPr id="70" name="TextBox 84"/>
              <p:cNvSpPr txBox="1">
                <a:spLocks noChangeArrowheads="1"/>
              </p:cNvSpPr>
              <p:nvPr/>
            </p:nvSpPr>
            <p:spPr bwMode="auto">
              <a:xfrm>
                <a:off x="3832225" y="127000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>
                    <a:latin typeface="나눔고딕" pitchFamily="50" charset="-127"/>
                    <a:ea typeface="나눔고딕" pitchFamily="50" charset="-127"/>
                  </a:rPr>
                  <a:t>STEP 3</a:t>
                </a:r>
                <a:endParaRPr lang="ko-KR" altLang="en-US" sz="1100" b="1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71" name="Picture 79" descr="imag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3358" y="1214438"/>
                <a:ext cx="1597602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2" name="그룹 39"/>
              <p:cNvGrpSpPr>
                <a:grpSpLocks/>
              </p:cNvGrpSpPr>
              <p:nvPr/>
            </p:nvGrpSpPr>
            <p:grpSpPr bwMode="auto">
              <a:xfrm>
                <a:off x="7160961" y="1247003"/>
                <a:ext cx="199700" cy="667967"/>
                <a:chOff x="4390231" y="2994818"/>
                <a:chExt cx="363537" cy="868363"/>
              </a:xfrm>
            </p:grpSpPr>
            <p:pic>
              <p:nvPicPr>
                <p:cNvPr id="78" name="Picture 635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184975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636" descr="세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4090661" y="3294388"/>
                  <a:ext cx="868363" cy="269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3" name="Text Box 37"/>
              <p:cNvSpPr txBox="1">
                <a:spLocks noChangeArrowheads="1"/>
              </p:cNvSpPr>
              <p:nvPr/>
            </p:nvSpPr>
            <p:spPr bwMode="gray">
              <a:xfrm>
                <a:off x="6153150" y="1598613"/>
                <a:ext cx="955675" cy="29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lIns="92038" tIns="46019" rIns="92038" bIns="46019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30000"/>
                  </a:spcBef>
                  <a:buFont typeface="Wingdings" pitchFamily="2" charset="2"/>
                  <a:buNone/>
                  <a:defRPr/>
                </a:pPr>
                <a:r>
                  <a:rPr lang="ko-KR" altLang="en-US" sz="1600" b="1">
                    <a:latin typeface="나눔고딕" pitchFamily="50" charset="-127"/>
                    <a:ea typeface="나눔고딕" pitchFamily="50" charset="-127"/>
                  </a:rPr>
                  <a:t>정보작성</a:t>
                </a:r>
              </a:p>
            </p:txBody>
          </p:sp>
          <p:sp>
            <p:nvSpPr>
              <p:cNvPr id="74" name="TextBox 90"/>
              <p:cNvSpPr txBox="1">
                <a:spLocks noChangeArrowheads="1"/>
              </p:cNvSpPr>
              <p:nvPr/>
            </p:nvSpPr>
            <p:spPr bwMode="auto">
              <a:xfrm>
                <a:off x="5629275" y="1270000"/>
                <a:ext cx="627063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>
                    <a:latin typeface="나눔고딕" pitchFamily="50" charset="-127"/>
                    <a:ea typeface="나눔고딕" pitchFamily="50" charset="-127"/>
                  </a:rPr>
                  <a:t>STEP 4</a:t>
                </a:r>
                <a:endParaRPr lang="ko-KR" altLang="en-US" sz="1100" b="1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75" name="Picture 79" descr="imag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60661" y="1214438"/>
                <a:ext cx="1597602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gray">
              <a:xfrm>
                <a:off x="7943850" y="1598613"/>
                <a:ext cx="95567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lIns="92038" tIns="46019" rIns="92038" bIns="46019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30000"/>
                  </a:spcBef>
                  <a:buFont typeface="Wingdings" pitchFamily="2" charset="2"/>
                  <a:buNone/>
                  <a:defRPr/>
                </a:pPr>
                <a:r>
                  <a:rPr lang="ko-KR" altLang="en-US" sz="1600" b="1">
                    <a:latin typeface="나눔고딕" pitchFamily="50" charset="-127"/>
                    <a:ea typeface="나눔고딕" pitchFamily="50" charset="-127"/>
                  </a:rPr>
                  <a:t>가입완료</a:t>
                </a:r>
              </a:p>
            </p:txBody>
          </p:sp>
          <p:sp>
            <p:nvSpPr>
              <p:cNvPr id="77" name="TextBox 94"/>
              <p:cNvSpPr txBox="1">
                <a:spLocks noChangeArrowheads="1"/>
              </p:cNvSpPr>
              <p:nvPr/>
            </p:nvSpPr>
            <p:spPr bwMode="auto">
              <a:xfrm>
                <a:off x="7421563" y="1270800"/>
                <a:ext cx="627062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>
                    <a:latin typeface="나눔고딕" pitchFamily="50" charset="-127"/>
                    <a:ea typeface="나눔고딕" pitchFamily="50" charset="-127"/>
                  </a:rPr>
                  <a:t>STEP 5</a:t>
                </a:r>
                <a:endParaRPr lang="ko-KR" altLang="en-US" sz="1100" b="1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86" name="Picture 253" descr="2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14313" y="2887663"/>
              <a:ext cx="1571625" cy="757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7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85750" y="2959100"/>
              <a:ext cx="1428750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Box 87"/>
            <p:cNvSpPr txBox="1"/>
            <p:nvPr/>
          </p:nvSpPr>
          <p:spPr>
            <a:xfrm>
              <a:off x="323850" y="3060700"/>
              <a:ext cx="1368425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개인정보 수집 및</a:t>
              </a:r>
              <a:endParaRPr lang="en-US" altLang="ko-KR" sz="1050" b="1" dirty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이용 동의</a:t>
              </a:r>
            </a:p>
          </p:txBody>
        </p:sp>
        <p:pic>
          <p:nvPicPr>
            <p:cNvPr id="89" name="Picture 253" descr="26"/>
            <p:cNvPicPr preferRelativeResize="0">
              <a:picLocks noChangeArrowheads="1"/>
            </p:cNvPicPr>
            <p:nvPr/>
          </p:nvPicPr>
          <p:blipFill>
            <a:blip r:embed="rId6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1970088" y="2220913"/>
              <a:ext cx="1571625" cy="9286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0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41525" y="2286000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Box 106"/>
            <p:cNvSpPr txBox="1">
              <a:spLocks noChangeArrowheads="1"/>
            </p:cNvSpPr>
            <p:nvPr/>
          </p:nvSpPr>
          <p:spPr bwMode="auto">
            <a:xfrm>
              <a:off x="2089150" y="2386013"/>
              <a:ext cx="133191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개인사업자</a:t>
              </a:r>
            </a:p>
          </p:txBody>
        </p:sp>
        <p:pic>
          <p:nvPicPr>
            <p:cNvPr id="92" name="Picture 253" descr="26"/>
            <p:cNvPicPr preferRelativeResize="0">
              <a:picLocks noChangeArrowheads="1"/>
            </p:cNvPicPr>
            <p:nvPr/>
          </p:nvPicPr>
          <p:blipFill>
            <a:blip r:embed="rId7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1970088" y="3170238"/>
              <a:ext cx="1571625" cy="979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3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41525" y="3241675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Box 109"/>
            <p:cNvSpPr txBox="1">
              <a:spLocks noChangeArrowheads="1"/>
            </p:cNvSpPr>
            <p:nvPr/>
          </p:nvSpPr>
          <p:spPr bwMode="auto">
            <a:xfrm>
              <a:off x="2087563" y="3343275"/>
              <a:ext cx="1331912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영리법인</a:t>
              </a:r>
            </a:p>
          </p:txBody>
        </p:sp>
        <p:pic>
          <p:nvPicPr>
            <p:cNvPr id="95" name="Picture 253" descr="26"/>
            <p:cNvPicPr preferRelativeResize="0">
              <a:picLocks noChangeArrowheads="1"/>
            </p:cNvPicPr>
            <p:nvPr/>
          </p:nvPicPr>
          <p:blipFill>
            <a:blip r:embed="rId7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1970088" y="4170363"/>
              <a:ext cx="1571625" cy="979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6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41525" y="4241800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Box 112"/>
            <p:cNvSpPr txBox="1">
              <a:spLocks noChangeArrowheads="1"/>
            </p:cNvSpPr>
            <p:nvPr/>
          </p:nvSpPr>
          <p:spPr bwMode="auto">
            <a:xfrm>
              <a:off x="2087563" y="4341813"/>
              <a:ext cx="1331912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비영리법인</a:t>
              </a:r>
            </a:p>
          </p:txBody>
        </p:sp>
        <p:pic>
          <p:nvPicPr>
            <p:cNvPr id="98" name="Picture 253" descr="26"/>
            <p:cNvPicPr preferRelativeResize="0">
              <a:picLocks noChangeArrowheads="1"/>
            </p:cNvPicPr>
            <p:nvPr/>
          </p:nvPicPr>
          <p:blipFill>
            <a:blip r:embed="rId8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1970088" y="5159375"/>
              <a:ext cx="1571625" cy="847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41525" y="5230813"/>
              <a:ext cx="1428750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Box 115"/>
            <p:cNvSpPr txBox="1">
              <a:spLocks noChangeArrowheads="1"/>
            </p:cNvSpPr>
            <p:nvPr/>
          </p:nvSpPr>
          <p:spPr bwMode="auto">
            <a:xfrm>
              <a:off x="2087563" y="5332413"/>
              <a:ext cx="1331912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공식단체</a:t>
              </a:r>
            </a:p>
          </p:txBody>
        </p:sp>
        <p:sp>
          <p:nvSpPr>
            <p:cNvPr id="101" name="TextBox 116"/>
            <p:cNvSpPr txBox="1">
              <a:spLocks noChangeArrowheads="1"/>
            </p:cNvSpPr>
            <p:nvPr/>
          </p:nvSpPr>
          <p:spPr bwMode="auto">
            <a:xfrm>
              <a:off x="2122488" y="2741613"/>
              <a:ext cx="10207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단체이름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사업자등록번호</a:t>
              </a:r>
            </a:p>
          </p:txBody>
        </p:sp>
        <p:sp>
          <p:nvSpPr>
            <p:cNvPr id="102" name="TextBox 117"/>
            <p:cNvSpPr txBox="1">
              <a:spLocks noChangeArrowheads="1"/>
            </p:cNvSpPr>
            <p:nvPr/>
          </p:nvSpPr>
          <p:spPr bwMode="auto">
            <a:xfrm>
              <a:off x="2124075" y="3659188"/>
              <a:ext cx="1020763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단체이름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 사업자등록번호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법인번호</a:t>
              </a:r>
            </a:p>
          </p:txBody>
        </p:sp>
        <p:sp>
          <p:nvSpPr>
            <p:cNvPr id="103" name="TextBox 118"/>
            <p:cNvSpPr txBox="1">
              <a:spLocks noChangeArrowheads="1"/>
            </p:cNvSpPr>
            <p:nvPr/>
          </p:nvSpPr>
          <p:spPr bwMode="auto">
            <a:xfrm>
              <a:off x="2122488" y="4651375"/>
              <a:ext cx="69373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단체이름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 고유번호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법인번호</a:t>
              </a:r>
            </a:p>
          </p:txBody>
        </p:sp>
        <p:sp>
          <p:nvSpPr>
            <p:cNvPr id="104" name="TextBox 119"/>
            <p:cNvSpPr txBox="1">
              <a:spLocks noChangeArrowheads="1"/>
            </p:cNvSpPr>
            <p:nvPr/>
          </p:nvSpPr>
          <p:spPr bwMode="auto">
            <a:xfrm>
              <a:off x="2124075" y="5641975"/>
              <a:ext cx="693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단체이름</a:t>
              </a:r>
              <a:endParaRPr lang="en-US" altLang="ko-KR" sz="9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>
                  <a:latin typeface="나눔고딕" pitchFamily="50" charset="-127"/>
                  <a:ea typeface="나눔고딕" pitchFamily="50" charset="-127"/>
                </a:rPr>
                <a:t> 고유번호</a:t>
              </a:r>
            </a:p>
          </p:txBody>
        </p:sp>
        <p:sp>
          <p:nvSpPr>
            <p:cNvPr id="105" name="TextBox 121"/>
            <p:cNvSpPr txBox="1">
              <a:spLocks noChangeArrowheads="1"/>
            </p:cNvSpPr>
            <p:nvPr/>
          </p:nvSpPr>
          <p:spPr bwMode="auto">
            <a:xfrm>
              <a:off x="1928813" y="6008688"/>
              <a:ext cx="155257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임의단체 가입 불가</a:t>
              </a:r>
              <a:r>
                <a:rPr lang="en-US" altLang="ko-KR" sz="105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!!!</a:t>
              </a:r>
              <a:endParaRPr lang="ko-KR" altLang="en-US" sz="105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106" name="직선 연결선 105"/>
            <p:cNvCxnSpPr/>
            <p:nvPr/>
          </p:nvCxnSpPr>
          <p:spPr>
            <a:xfrm>
              <a:off x="3632200" y="1928813"/>
              <a:ext cx="0" cy="4286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253" descr="26"/>
            <p:cNvPicPr preferRelativeResize="0">
              <a:picLocks noChangeArrowheads="1"/>
            </p:cNvPicPr>
            <p:nvPr/>
          </p:nvPicPr>
          <p:blipFill>
            <a:blip r:embed="rId9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746500" y="2214563"/>
              <a:ext cx="1571625" cy="114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8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817938" y="2286000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Box 125"/>
            <p:cNvSpPr txBox="1">
              <a:spLocks noChangeArrowheads="1"/>
            </p:cNvSpPr>
            <p:nvPr/>
          </p:nvSpPr>
          <p:spPr bwMode="auto">
            <a:xfrm>
              <a:off x="3897313" y="2735263"/>
              <a:ext cx="10541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대표자 이름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 대표자 생년월일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대표자 성별</a:t>
              </a:r>
            </a:p>
          </p:txBody>
        </p:sp>
        <p:sp>
          <p:nvSpPr>
            <p:cNvPr id="110" name="TextBox 126"/>
            <p:cNvSpPr txBox="1">
              <a:spLocks noChangeArrowheads="1"/>
            </p:cNvSpPr>
            <p:nvPr/>
          </p:nvSpPr>
          <p:spPr bwMode="auto">
            <a:xfrm>
              <a:off x="3851275" y="2386013"/>
              <a:ext cx="13684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대표자 가져오기</a:t>
              </a:r>
            </a:p>
          </p:txBody>
        </p:sp>
        <p:pic>
          <p:nvPicPr>
            <p:cNvPr id="111" name="Picture 253" descr="26"/>
            <p:cNvPicPr preferRelativeResize="0">
              <a:picLocks noChangeArrowheads="1"/>
            </p:cNvPicPr>
            <p:nvPr/>
          </p:nvPicPr>
          <p:blipFill>
            <a:blip r:embed="rId9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754438" y="3368675"/>
              <a:ext cx="1571625" cy="114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2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825875" y="3440113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Box 129"/>
            <p:cNvSpPr txBox="1">
              <a:spLocks noChangeArrowheads="1"/>
            </p:cNvSpPr>
            <p:nvPr/>
          </p:nvSpPr>
          <p:spPr bwMode="auto">
            <a:xfrm>
              <a:off x="3906838" y="3889375"/>
              <a:ext cx="1277914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휴대폰 인증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 네이버 인증 </a:t>
              </a: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준비중</a:t>
              </a: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카카오</a:t>
              </a: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인증 </a:t>
              </a: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준비중</a:t>
              </a: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)</a:t>
              </a:r>
              <a:endParaRPr lang="ko-KR" altLang="en-US" sz="9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4" name="TextBox 130"/>
            <p:cNvSpPr txBox="1">
              <a:spLocks noChangeArrowheads="1"/>
            </p:cNvSpPr>
            <p:nvPr/>
          </p:nvSpPr>
          <p:spPr bwMode="auto">
            <a:xfrm>
              <a:off x="3851275" y="3549650"/>
              <a:ext cx="13684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작성자 본인 인증</a:t>
              </a:r>
            </a:p>
          </p:txBody>
        </p:sp>
        <p:sp>
          <p:nvSpPr>
            <p:cNvPr id="115" name="TextBox 131"/>
            <p:cNvSpPr txBox="1">
              <a:spLocks noChangeArrowheads="1"/>
            </p:cNvSpPr>
            <p:nvPr/>
          </p:nvSpPr>
          <p:spPr bwMode="auto">
            <a:xfrm>
              <a:off x="3708400" y="4573586"/>
              <a:ext cx="168275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대표자를 찾지 못한 경우 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개인회원가입 클릭으로 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개인회원 가입단계로 이동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대표자 개인회원 가입 후 다시 단체회원 가입 진행</a:t>
              </a:r>
            </a:p>
          </p:txBody>
        </p:sp>
        <p:cxnSp>
          <p:nvCxnSpPr>
            <p:cNvPr id="116" name="직선 연결선 115"/>
            <p:cNvCxnSpPr/>
            <p:nvPr/>
          </p:nvCxnSpPr>
          <p:spPr>
            <a:xfrm>
              <a:off x="5429250" y="1928813"/>
              <a:ext cx="0" cy="4286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253" descr="26"/>
            <p:cNvPicPr preferRelativeResize="0">
              <a:picLocks noChangeArrowheads="1"/>
            </p:cNvPicPr>
            <p:nvPr/>
          </p:nvPicPr>
          <p:blipFill>
            <a:blip r:embed="rId10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5572125" y="2214563"/>
              <a:ext cx="1571625" cy="17859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8" name="Picture 18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643563" y="2286000"/>
              <a:ext cx="14287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extBox 138"/>
            <p:cNvSpPr txBox="1">
              <a:spLocks noChangeArrowheads="1"/>
            </p:cNvSpPr>
            <p:nvPr/>
          </p:nvSpPr>
          <p:spPr bwMode="auto">
            <a:xfrm>
              <a:off x="5724525" y="2735263"/>
              <a:ext cx="102076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-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단체명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 아이디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비밀번호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대표자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사업자등록번호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고유번호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법인번호</a:t>
              </a:r>
              <a:endParaRPr lang="en-US" altLang="ko-KR" sz="900" dirty="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9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>
                  <a:latin typeface="나눔고딕" pitchFamily="50" charset="-127"/>
                  <a:ea typeface="나눔고딕" pitchFamily="50" charset="-127"/>
                </a:rPr>
                <a:t>법적 자격구분</a:t>
              </a:r>
            </a:p>
          </p:txBody>
        </p:sp>
        <p:sp>
          <p:nvSpPr>
            <p:cNvPr id="120" name="TextBox 139"/>
            <p:cNvSpPr txBox="1">
              <a:spLocks noChangeArrowheads="1"/>
            </p:cNvSpPr>
            <p:nvPr/>
          </p:nvSpPr>
          <p:spPr bwMode="auto">
            <a:xfrm>
              <a:off x="5668963" y="2386013"/>
              <a:ext cx="13684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latin typeface="나눔고딕" pitchFamily="50" charset="-127"/>
                  <a:ea typeface="나눔고딕" pitchFamily="50" charset="-127"/>
                </a:rPr>
                <a:t>필수 입력 정보</a:t>
              </a:r>
            </a:p>
          </p:txBody>
        </p:sp>
        <p:sp>
          <p:nvSpPr>
            <p:cNvPr id="121" name="TextBox 140"/>
            <p:cNvSpPr txBox="1">
              <a:spLocks noChangeArrowheads="1"/>
            </p:cNvSpPr>
            <p:nvPr/>
          </p:nvSpPr>
          <p:spPr bwMode="auto">
            <a:xfrm>
              <a:off x="5572125" y="4071937"/>
              <a:ext cx="1663700" cy="219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단체확인에서 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단체 유형에 따라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개인사업자는</a:t>
              </a:r>
              <a:r>
                <a:rPr lang="en-US" altLang="ko-KR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사업자등록번호</a:t>
              </a:r>
              <a:r>
                <a:rPr lang="en-US" altLang="ko-KR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법인은</a:t>
              </a:r>
              <a:r>
                <a:rPr lang="en-US" altLang="ko-KR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법인번호 및 사업자등록번호 또는 고유번호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공식단체는</a:t>
              </a:r>
              <a:r>
                <a:rPr lang="en-US" altLang="ko-KR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defRPr/>
              </a:pPr>
              <a:r>
                <a:rPr lang="ko-KR" altLang="en-US" sz="1050" b="1" dirty="0">
                  <a:solidFill>
                    <a:srgbClr val="0000FF"/>
                  </a:solidFill>
                  <a:latin typeface="나눔고딕" pitchFamily="50" charset="-127"/>
                  <a:ea typeface="나눔고딕" pitchFamily="50" charset="-127"/>
                </a:rPr>
                <a:t>고유번호가 필수 항목</a:t>
              </a:r>
            </a:p>
          </p:txBody>
        </p:sp>
        <p:cxnSp>
          <p:nvCxnSpPr>
            <p:cNvPr id="122" name="직선 연결선 121"/>
            <p:cNvCxnSpPr/>
            <p:nvPr/>
          </p:nvCxnSpPr>
          <p:spPr>
            <a:xfrm>
              <a:off x="7265988" y="1928813"/>
              <a:ext cx="0" cy="4286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03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①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단체회원가입 클릭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사업자등록증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], [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법인등기부등본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], [</a:t>
                      </a: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고유번호증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중 최소 한가지 필요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고유번호증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발급문의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관할세무서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임의단체 가입 불가</a:t>
                      </a:r>
                      <a:endParaRPr lang="en-US" altLang="ko-KR" sz="10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6604" t="13687" r="18302"/>
          <a:stretch/>
        </p:blipFill>
        <p:spPr>
          <a:xfrm>
            <a:off x="215900" y="1110889"/>
            <a:ext cx="6804025" cy="493384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535917" y="3255931"/>
            <a:ext cx="2243117" cy="19889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472007" y="3135618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806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4039" t="33899" r="24711"/>
          <a:stretch/>
        </p:blipFill>
        <p:spPr>
          <a:xfrm>
            <a:off x="142875" y="1292468"/>
            <a:ext cx="6877050" cy="4767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②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600573" y="5603191"/>
            <a:ext cx="1310181" cy="278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521423" y="5460017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약관이용 전체동의 </a:t>
                      </a:r>
                      <a:r>
                        <a:rPr lang="ko-KR" altLang="en-US" sz="1000" spc="-150" dirty="0" err="1">
                          <a:latin typeface="+mn-ea"/>
                          <a:ea typeface="+mn-ea"/>
                        </a:rPr>
                        <a:t>해야함</a:t>
                      </a:r>
                      <a:endParaRPr lang="ko-KR" altLang="en-US" sz="1000" spc="-15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 버튼을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하면 전체 동의함에 자동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클릭이 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동의버튼에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후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다음버튼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해야 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2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3943" t="20840" r="25000" b="9393"/>
          <a:stretch/>
        </p:blipFill>
        <p:spPr>
          <a:xfrm>
            <a:off x="142875" y="1016000"/>
            <a:ext cx="6877050" cy="5050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②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← 이전페이지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680876" y="2769165"/>
            <a:ext cx="438570" cy="536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480977" y="5550437"/>
            <a:ext cx="503780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243565" y="5530355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약관이용 전체동의 </a:t>
                      </a:r>
                      <a:r>
                        <a:rPr lang="ko-KR" altLang="en-US" sz="1000" spc="-150" dirty="0" err="1">
                          <a:latin typeface="+mn-ea"/>
                          <a:ea typeface="+mn-ea"/>
                        </a:rPr>
                        <a:t>해야함</a:t>
                      </a:r>
                      <a:endParaRPr lang="ko-KR" altLang="en-US" sz="1000" spc="-15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 버튼을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하면 전체 동의함에 자동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클릭이 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동의버튼에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후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다음버튼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해야 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5680876" y="5129144"/>
            <a:ext cx="438570" cy="251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0977" y="5804422"/>
            <a:ext cx="503780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243565" y="5805264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605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00034" y="1643050"/>
            <a:ext cx="8214074" cy="1500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국가문화예술지원시스템</a:t>
            </a:r>
            <a:r>
              <a:rPr lang="en-US" altLang="ko-KR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이하 </a:t>
            </a:r>
            <a:r>
              <a:rPr lang="en-US" altLang="ko-KR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NCAS)</a:t>
            </a:r>
            <a:r>
              <a:rPr lang="ko-KR" altLang="en-US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란</a:t>
            </a:r>
            <a:r>
              <a:rPr lang="en-US" altLang="ko-KR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예술가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예술단체 보조금 지원사업의 신속한 업무환경 구축을  위해 만들어진 표준화된 온라인 시스템입니다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한국문화예술위원회가 구축하여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 광역자치단체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문화재단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보조금 주관기관이 함께 사용하고 있습니다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472" y="908050"/>
            <a:ext cx="8072494" cy="6340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2024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경기 문화유산 활용사업 공모 지원신청과 선정 이후 </a:t>
            </a:r>
            <a:r>
              <a:rPr lang="ko-KR" altLang="en-US" sz="1600" spc="-100" dirty="0" err="1" smtClean="0">
                <a:latin typeface="맑은 고딕" pitchFamily="50" charset="-127"/>
                <a:ea typeface="맑은 고딕" pitchFamily="50" charset="-127"/>
              </a:rPr>
              <a:t>교부신청은</a:t>
            </a:r>
            <a:endParaRPr lang="en-US" altLang="ko-KR" sz="16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국가문화예술지원시스템 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u="sng" spc="-100" dirty="0" smtClean="0">
                <a:latin typeface="맑은 고딕" pitchFamily="50" charset="-127"/>
                <a:ea typeface="맑은 고딕" pitchFamily="50" charset="-127"/>
                <a:hlinkClick r:id="rId2"/>
              </a:rPr>
              <a:t>ncas.or.kr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를 통해 온라인으로 진행됩니다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34" y="3500438"/>
            <a:ext cx="8501122" cy="325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35D32F"/>
                </a:solidFill>
                <a:latin typeface="맑은 고딕" pitchFamily="50" charset="-127"/>
                <a:ea typeface="맑은 고딕" pitchFamily="50" charset="-127"/>
              </a:rPr>
              <a:t>회원가입 시 유의사항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NCAS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회원가입은 한 번만 진행해주세요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이전에 가입하신 적이 있다면 다시 가입하지 않아도 됩니다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spc="-1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반드시 지원신청 주체를 확인하여 회원가입을 진행해주세요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개인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자격으로 지원신청 → 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개인 회원가입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 / 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단체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자격으로 지원신청 →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단체 회원가입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  단체 회원가입을 하시려면 먼저 대표자 개인 회원가입이 필요합니다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단체 회원가입 시 사업자등록증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법인등록증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법인등기부등본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100" dirty="0" err="1" smtClean="0">
                <a:latin typeface="맑은 고딕" pitchFamily="50" charset="-127"/>
                <a:ea typeface="맑은 고딕" pitchFamily="50" charset="-127"/>
              </a:rPr>
              <a:t>고유번호증</a:t>
            </a:r>
            <a:r>
              <a:rPr lang="ko-KR" altLang="en-US" sz="16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중 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spc="-100" dirty="0" smtClean="0">
                <a:latin typeface="맑은 고딕" pitchFamily="50" charset="-127"/>
                <a:ea typeface="맑은 고딕" pitchFamily="50" charset="-127"/>
              </a:rPr>
              <a:t>개 이상의 서류가 필요합니다</a:t>
            </a:r>
            <a:r>
              <a:rPr lang="en-US" altLang="ko-KR" sz="16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b="1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endParaRPr lang="en-US" altLang="ko-KR" sz="1100" dirty="0" smtClean="0">
              <a:solidFill>
                <a:srgbClr val="35D32F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35D32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9226381-A35E-49EC-9B3A-955064988524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65520" y="5943599"/>
            <a:ext cx="3361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n-ea"/>
              </a:rPr>
              <a:t>- [</a:t>
            </a:r>
            <a:r>
              <a:rPr lang="ko-KR" altLang="en-US" sz="1000" dirty="0">
                <a:latin typeface="+mn-ea"/>
              </a:rPr>
              <a:t>사업자 등록번호 확인</a:t>
            </a:r>
            <a:r>
              <a:rPr lang="en-US" altLang="ko-KR" sz="1000" dirty="0">
                <a:latin typeface="+mn-ea"/>
              </a:rPr>
              <a:t>]</a:t>
            </a:r>
            <a:r>
              <a:rPr lang="ko-KR" altLang="en-US" sz="1000" dirty="0">
                <a:latin typeface="+mn-ea"/>
              </a:rPr>
              <a:t> 클릭 후 </a:t>
            </a:r>
            <a:r>
              <a:rPr lang="en-US" altLang="ko-KR" sz="1000" dirty="0">
                <a:latin typeface="+mn-ea"/>
              </a:rPr>
              <a:t>[</a:t>
            </a:r>
            <a:r>
              <a:rPr lang="ko-KR" altLang="en-US" sz="1000" dirty="0">
                <a:latin typeface="+mn-ea"/>
              </a:rPr>
              <a:t>다음</a:t>
            </a:r>
            <a:r>
              <a:rPr lang="en-US" altLang="ko-KR" sz="1000" dirty="0">
                <a:latin typeface="+mn-ea"/>
              </a:rPr>
              <a:t>]</a:t>
            </a:r>
            <a:r>
              <a:rPr lang="ko-KR" altLang="en-US" sz="1000" dirty="0">
                <a:latin typeface="+mn-ea"/>
              </a:rPr>
              <a:t> 클릭</a:t>
            </a:r>
            <a:endParaRPr lang="en-US" altLang="ko-KR" sz="1000" dirty="0">
              <a:latin typeface="+mn-ea"/>
            </a:endParaRPr>
          </a:p>
          <a:p>
            <a:pPr>
              <a:buFontTx/>
              <a:buChar char="-"/>
              <a:defRPr/>
            </a:pPr>
            <a:r>
              <a:rPr lang="en-US" altLang="ko-KR" sz="1000" dirty="0">
                <a:latin typeface="+mn-ea"/>
              </a:rPr>
              <a:t> “</a:t>
            </a:r>
            <a:r>
              <a:rPr lang="ko-KR" altLang="en-US" sz="1000" dirty="0">
                <a:latin typeface="+mn-ea"/>
              </a:rPr>
              <a:t>사업자등록번호를 확인해 주십시오</a:t>
            </a:r>
            <a:r>
              <a:rPr lang="en-US" altLang="ko-KR" sz="1000" dirty="0">
                <a:latin typeface="+mn-ea"/>
              </a:rPr>
              <a:t>” </a:t>
            </a:r>
            <a:r>
              <a:rPr lang="ko-KR" altLang="en-US" sz="1000" dirty="0">
                <a:latin typeface="+mn-ea"/>
              </a:rPr>
              <a:t>라는 메시지가</a:t>
            </a:r>
            <a:endParaRPr lang="en-US" altLang="ko-KR" sz="1000" dirty="0">
              <a:latin typeface="+mn-ea"/>
            </a:endParaRPr>
          </a:p>
          <a:p>
            <a:pPr>
              <a:defRPr/>
            </a:pPr>
            <a:r>
              <a:rPr lang="en-US" altLang="ko-KR" sz="1000" dirty="0">
                <a:latin typeface="+mn-ea"/>
              </a:rPr>
              <a:t>  </a:t>
            </a:r>
            <a:r>
              <a:rPr lang="ko-KR" altLang="en-US" sz="1000" dirty="0">
                <a:latin typeface="+mn-ea"/>
              </a:rPr>
              <a:t>나오면 인증기관으로 문의 </a:t>
            </a:r>
            <a:r>
              <a:rPr lang="en-US" altLang="ko-KR" sz="1000" b="1" dirty="0">
                <a:latin typeface="+mn-ea"/>
              </a:rPr>
              <a:t>NICE</a:t>
            </a:r>
            <a:r>
              <a:rPr lang="ko-KR" altLang="en-US" sz="1000" b="1" dirty="0">
                <a:latin typeface="+mn-ea"/>
              </a:rPr>
              <a:t>평가정보</a:t>
            </a:r>
            <a:r>
              <a:rPr lang="en-US" altLang="ko-KR" sz="1000" b="1" dirty="0">
                <a:latin typeface="+mn-ea"/>
              </a:rPr>
              <a:t>(1600-1522)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4075933"/>
            <a:ext cx="6646985" cy="18844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4808" t="16547" r="15769" b="27566"/>
          <a:stretch/>
        </p:blipFill>
        <p:spPr>
          <a:xfrm>
            <a:off x="151667" y="1016000"/>
            <a:ext cx="6877050" cy="2975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③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단체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유형 선택 클릭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개인사업자 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단체명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사업자등록번호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영리법인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단체명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사업자등록번호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   </a:t>
                      </a:r>
                    </a:p>
                    <a:p>
                      <a:pPr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법인번호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비영리법인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None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단체명</a:t>
                      </a:r>
                      <a:r>
                        <a:rPr lang="en-US" altLang="ko-KR" sz="1000" spc="-15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법인번호</a:t>
                      </a:r>
                      <a:r>
                        <a:rPr lang="en-US" altLang="ko-KR" sz="1000" spc="-15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고유번호</a:t>
                      </a:r>
                      <a:endParaRPr lang="en-US" altLang="ko-KR" sz="1000" spc="-15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공식단체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단체명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고유번호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임의단체는 가입불가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비영리법인이라 할지라도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법인등기부등본이 없으면 공식단체로 간주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공식단체로 단체유형 선택  후 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가입절차 진행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다음버튼 클릭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“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사업자등록번호를 확인해 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주십시오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라는 메시지가 나오면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인증기관으로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문의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인증기관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: NICE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평가정보주식회사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(1600-1522)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53434" y="4104878"/>
            <a:ext cx="6578189" cy="1557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89524" y="3984564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276732" y="5605279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804746" y="5398477"/>
            <a:ext cx="782516" cy="237393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꺾인 연결선 16"/>
          <p:cNvCxnSpPr>
            <a:stCxn id="12" idx="2"/>
            <a:endCxn id="15" idx="1"/>
          </p:cNvCxnSpPr>
          <p:nvPr/>
        </p:nvCxnSpPr>
        <p:spPr>
          <a:xfrm rot="16200000" flipH="1">
            <a:off x="3088398" y="5743476"/>
            <a:ext cx="584728" cy="3695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5900" y="5683623"/>
            <a:ext cx="2733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u="sng" dirty="0">
                <a:latin typeface="+mn-ea"/>
              </a:rPr>
              <a:t>* </a:t>
            </a:r>
            <a:r>
              <a:rPr lang="ko-KR" altLang="en-US" sz="1000" u="sng" dirty="0">
                <a:latin typeface="+mn-ea"/>
              </a:rPr>
              <a:t>단체 유형에 따라 입력해야 하는 정보 상이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616573" y="5943602"/>
            <a:ext cx="3215050" cy="546576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40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5289" t="12254" r="16154"/>
          <a:stretch/>
        </p:blipFill>
        <p:spPr>
          <a:xfrm>
            <a:off x="160459" y="1130299"/>
            <a:ext cx="6881678" cy="4734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③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대표자 가져오기 클릭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 단체회원 가입 시 먼저 대표자에 대한 정보가 시스템에 등록되어 있어야 함</a:t>
                      </a:r>
                      <a:endParaRPr lang="en-US" altLang="ko-KR" sz="1000" spc="-15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단체의 대표자는 개인회원 가입 완료 후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대표자 가져오기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를 통하여 대표자 확인 함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대표자 정보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en-US" altLang="ko-KR" sz="1000" spc="-15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반드시 </a:t>
                      </a:r>
                      <a:r>
                        <a:rPr lang="en-US" altLang="ko-KR" sz="1000" spc="-150" dirty="0">
                          <a:latin typeface="+mn-ea"/>
                          <a:ea typeface="+mn-ea"/>
                        </a:rPr>
                        <a:t> [</a:t>
                      </a:r>
                      <a:r>
                        <a:rPr lang="ko-KR" altLang="en-US" sz="1000" b="1" spc="-15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대표자 가져오기</a:t>
                      </a:r>
                      <a:r>
                        <a:rPr lang="en-US" altLang="ko-KR" sz="1000" spc="-15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로 조회</a:t>
                      </a:r>
                      <a:endParaRPr lang="en-US" altLang="ko-KR" sz="1000" spc="-15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en-US" altLang="ko-KR" sz="1000" b="1" spc="-15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spc="-150" dirty="0">
                          <a:latin typeface="+mn-ea"/>
                          <a:ea typeface="+mn-ea"/>
                        </a:rPr>
                        <a:t>대표자 가져오기 화면 </a:t>
                      </a:r>
                      <a:r>
                        <a:rPr lang="ko-KR" altLang="en-US" sz="1000" b="1" spc="-15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다음페이지 참고</a:t>
                      </a:r>
                      <a:r>
                        <a:rPr lang="en-US" altLang="ko-KR" sz="1000" b="1" spc="-15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>
                        <a:defRPr/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대표자 가져오기에서 선택된 정보가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자동 반영되어 입력됨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작성자 본인인증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휴대폰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아이핀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등 원하는 본인인증 방법 선택하여 작성자 본인 인증 받기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타원 8"/>
          <p:cNvSpPr/>
          <p:nvPr/>
        </p:nvSpPr>
        <p:spPr>
          <a:xfrm>
            <a:off x="1514797" y="271847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5900" y="4365104"/>
            <a:ext cx="6730023" cy="1481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51989" y="424479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15900" y="3101943"/>
            <a:ext cx="6730023" cy="73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110655" y="305550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050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8809"/>
          <a:stretch/>
        </p:blipFill>
        <p:spPr>
          <a:xfrm>
            <a:off x="875567" y="1582615"/>
            <a:ext cx="5394213" cy="4367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0540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③</a:t>
            </a:r>
            <a:r>
              <a:rPr lang="en-US" altLang="ko-KR" sz="1400" b="1" dirty="0"/>
              <a:t>-1</a:t>
            </a:r>
            <a:endParaRPr lang="ko-KR" altLang="en-US" sz="14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대표자 이름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생년월일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성별은 필수입력 값이라 모두 작성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생년월일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성별 입력 후 검색 버튼 클릭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대표자 정보 입력 후 검색버튼 클릭하면 해당 대표자 정보가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뜸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대표자 정보 선택 후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번 확인버튼 클릭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대표자 정보 입력 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확이버특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누르면 대표자 정보 입력 완료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130300" y="2099817"/>
            <a:ext cx="4857261" cy="916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031220" y="198890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550466" y="261316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18578" y="3195924"/>
            <a:ext cx="4868983" cy="1349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078112" y="3099667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84417" y="4640794"/>
            <a:ext cx="557822" cy="230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243950" y="454453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01964" y="2497909"/>
            <a:ext cx="298939" cy="12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500" dirty="0">
                <a:solidFill>
                  <a:schemeClr val="tx1"/>
                </a:solidFill>
              </a:rPr>
              <a:t>개인정보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340414" y="2200274"/>
            <a:ext cx="298939" cy="12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500" dirty="0">
                <a:solidFill>
                  <a:schemeClr val="tx1"/>
                </a:solidFill>
              </a:rPr>
              <a:t>개인정보</a:t>
            </a:r>
          </a:p>
        </p:txBody>
      </p:sp>
    </p:spTree>
    <p:extLst>
      <p:ext uri="{BB962C8B-B14F-4D97-AF65-F5344CB8AC3E}">
        <p14:creationId xmlns:p14="http://schemas.microsoft.com/office/powerpoint/2010/main" val="258131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269" t="18337" r="19135" b="10465"/>
          <a:stretch/>
        </p:blipFill>
        <p:spPr>
          <a:xfrm>
            <a:off x="149469" y="1370379"/>
            <a:ext cx="6901962" cy="4219632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대표자조회 입력 후 확인을 누르면 입력했던 정보가 불러오게 됨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대표자 조회 후 본인인증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휴대폰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아이핀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등 원하는 본인인증 방법 선택하여 작성자 본인 인증 받기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48549" y="2495470"/>
            <a:ext cx="6662205" cy="1003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49469" y="238455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540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③</a:t>
            </a:r>
            <a:r>
              <a:rPr lang="en-US" altLang="ko-KR" sz="1400" b="1" dirty="0"/>
              <a:t>-2</a:t>
            </a:r>
            <a:endParaRPr lang="ko-KR" altLang="en-US" sz="1400" b="1" dirty="0"/>
          </a:p>
        </p:txBody>
      </p:sp>
      <p:sp>
        <p:nvSpPr>
          <p:cNvPr id="7" name="직사각형 6"/>
          <p:cNvSpPr/>
          <p:nvPr/>
        </p:nvSpPr>
        <p:spPr>
          <a:xfrm>
            <a:off x="248549" y="3987285"/>
            <a:ext cx="6662205" cy="151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49469" y="3876374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879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7074"/>
          <a:stretch/>
        </p:blipFill>
        <p:spPr>
          <a:xfrm>
            <a:off x="2173270" y="1160780"/>
            <a:ext cx="3084530" cy="5132058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본인명의로 이용중인 통신사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전체동의 체크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본인인증 진행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173271" y="1572277"/>
            <a:ext cx="3084530" cy="2463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074190" y="146136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73271" y="4086879"/>
            <a:ext cx="3084530" cy="634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074190" y="4019928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73271" y="4763886"/>
            <a:ext cx="3084530" cy="71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74190" y="469693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"/>
            <a:ext cx="342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③</a:t>
            </a:r>
            <a:r>
              <a:rPr lang="en-US" altLang="ko-KR" sz="1400" b="1" dirty="0"/>
              <a:t>-3 (</a:t>
            </a:r>
            <a:r>
              <a:rPr lang="ko-KR" altLang="en-US" sz="1400" b="1" dirty="0"/>
              <a:t>문자 인증</a:t>
            </a:r>
            <a:r>
              <a:rPr lang="en-US" altLang="ko-KR" sz="1400" b="1" dirty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260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0540"/>
            <a:ext cx="362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④ </a:t>
            </a:r>
            <a:r>
              <a:rPr lang="en-US" altLang="ko-KR" sz="1400" b="1" dirty="0"/>
              <a:t>- </a:t>
            </a:r>
            <a:r>
              <a:rPr lang="ko-KR" altLang="en-US" sz="1400" b="1" dirty="0"/>
              <a:t>정보작성 입력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01297" y="1097817"/>
            <a:ext cx="6787662" cy="5250229"/>
            <a:chOff x="448407" y="1213339"/>
            <a:chExt cx="5908432" cy="453683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17308" t="14311" r="18366"/>
            <a:stretch/>
          </p:blipFill>
          <p:spPr>
            <a:xfrm>
              <a:off x="457198" y="1213339"/>
              <a:ext cx="5882055" cy="4211516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17212" t="14580" r="18173" b="28801"/>
            <a:stretch/>
          </p:blipFill>
          <p:spPr>
            <a:xfrm>
              <a:off x="448407" y="2967405"/>
              <a:ext cx="5908432" cy="2782765"/>
            </a:xfrm>
            <a:prstGeom prst="rect">
              <a:avLst/>
            </a:prstGeom>
          </p:spPr>
        </p:pic>
      </p:grp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필수 입력사항 작성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아이디 입력 후 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중복확인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]</a:t>
                      </a:r>
                    </a:p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클릭하여 사용 가능 여부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비밀번호 입력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영문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숫자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특수조합 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자리 이상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법적자격구분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파일선택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클릭하여 파일첨부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사업자등록증</a:t>
                      </a: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법인등기부등본</a:t>
                      </a: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baseline="0" dirty="0" err="1">
                          <a:latin typeface="+mn-ea"/>
                          <a:ea typeface="+mn-ea"/>
                        </a:rPr>
                        <a:t>고유번호증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중  하나를 반드시 첨부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414808" y="3418661"/>
            <a:ext cx="6337683" cy="2929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15728" y="330775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0605" y="3487234"/>
            <a:ext cx="298939" cy="12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500" dirty="0">
                <a:solidFill>
                  <a:schemeClr val="tx1"/>
                </a:solidFill>
              </a:rPr>
              <a:t>개인정보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529397" y="4978643"/>
            <a:ext cx="481445" cy="12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500" dirty="0">
                <a:solidFill>
                  <a:schemeClr val="tx1"/>
                </a:solidFill>
              </a:rPr>
              <a:t>개인정보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520605" y="4714874"/>
            <a:ext cx="481445" cy="126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500" dirty="0">
                <a:solidFill>
                  <a:schemeClr val="tx1"/>
                </a:solidFill>
              </a:rPr>
              <a:t>개인정보</a:t>
            </a:r>
          </a:p>
        </p:txBody>
      </p:sp>
      <p:sp>
        <p:nvSpPr>
          <p:cNvPr id="13" name="타원 12"/>
          <p:cNvSpPr/>
          <p:nvPr/>
        </p:nvSpPr>
        <p:spPr>
          <a:xfrm>
            <a:off x="2420020" y="3582293"/>
            <a:ext cx="210489" cy="205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15728" y="4051216"/>
            <a:ext cx="210489" cy="205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15728" y="5669000"/>
            <a:ext cx="210489" cy="205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15728" y="5994315"/>
            <a:ext cx="210489" cy="205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29969" y="5934443"/>
            <a:ext cx="394028" cy="166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209505" y="5785466"/>
            <a:ext cx="210489" cy="205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5820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0540"/>
            <a:ext cx="362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단체회원가입 ④ </a:t>
            </a:r>
            <a:r>
              <a:rPr lang="en-US" altLang="ko-KR" sz="1400" b="1" dirty="0"/>
              <a:t>- </a:t>
            </a:r>
            <a:r>
              <a:rPr lang="ko-KR" altLang="en-US" sz="1400" b="1" dirty="0"/>
              <a:t>정보작성 입력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기타입력사항 작성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회원가입 버튼 클릭 하면 가입 완료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18462" t="30732" r="19615" b="11308"/>
          <a:stretch/>
        </p:blipFill>
        <p:spPr>
          <a:xfrm>
            <a:off x="257342" y="1160780"/>
            <a:ext cx="6688582" cy="336506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59629" y="1462475"/>
            <a:ext cx="6688582" cy="2696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60549" y="1351564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80845" y="4269694"/>
            <a:ext cx="484786" cy="199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741126" y="419393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2949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628415" y="1491485"/>
            <a:ext cx="3887171" cy="3887171"/>
            <a:chOff x="3147802" y="1828801"/>
            <a:chExt cx="3212538" cy="3212538"/>
          </a:xfrm>
        </p:grpSpPr>
        <p:sp>
          <p:nvSpPr>
            <p:cNvPr id="2" name="타원 1"/>
            <p:cNvSpPr/>
            <p:nvPr/>
          </p:nvSpPr>
          <p:spPr>
            <a:xfrm>
              <a:off x="3147802" y="1828801"/>
              <a:ext cx="3212538" cy="3212538"/>
            </a:xfrm>
            <a:prstGeom prst="ellipse">
              <a:avLst/>
            </a:prstGeom>
            <a:solidFill>
              <a:srgbClr val="D4E5F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292478" y="1968756"/>
              <a:ext cx="2920489" cy="2920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3270250" y="2712951"/>
            <a:ext cx="260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270250" y="4151513"/>
            <a:ext cx="260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84978" y="3103335"/>
            <a:ext cx="2749995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+mn-ea"/>
                <a:cs typeface="나눔바른고딕"/>
              </a:rPr>
              <a:t>- </a:t>
            </a:r>
            <a:r>
              <a:rPr lang="ko-KR" altLang="en-US" sz="2000" dirty="0" smtClean="0">
                <a:latin typeface="+mn-ea"/>
                <a:cs typeface="나눔바른고딕"/>
              </a:rPr>
              <a:t>지원신청</a:t>
            </a:r>
            <a:endParaRPr lang="en-US" altLang="ko-KR" sz="2000" dirty="0">
              <a:latin typeface="+mn-ea"/>
              <a:cs typeface="나눔바른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011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8" y="1484784"/>
            <a:ext cx="8439150" cy="19621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8496"/>
            <a:ext cx="76485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83378"/>
              </p:ext>
            </p:extLst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r="9208"/>
          <a:stretch/>
        </p:blipFill>
        <p:spPr>
          <a:xfrm>
            <a:off x="142875" y="953289"/>
            <a:ext cx="6804248" cy="521129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47664" y="5733255"/>
            <a:ext cx="1512168" cy="296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2024 </a:t>
            </a:r>
            <a:r>
              <a:rPr lang="ko-KR" altLang="en-US" sz="1100" dirty="0" smtClean="0">
                <a:solidFill>
                  <a:schemeClr val="tx1"/>
                </a:solidFill>
              </a:rPr>
              <a:t>경기 문화유산활용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24681" y="1844824"/>
            <a:ext cx="1512168" cy="296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2024 </a:t>
            </a:r>
            <a:r>
              <a:rPr lang="ko-KR" altLang="en-US" sz="1100" dirty="0" smtClean="0">
                <a:solidFill>
                  <a:schemeClr val="tx1"/>
                </a:solidFill>
              </a:rPr>
              <a:t>경기 문화유산활용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4286256"/>
            <a:ext cx="1651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 회원가입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단체 회원가입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문의처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07" t="5123" r="67442" b="43810"/>
          <a:stretch>
            <a:fillRect/>
          </a:stretch>
        </p:blipFill>
        <p:spPr bwMode="auto">
          <a:xfrm>
            <a:off x="428596" y="642918"/>
            <a:ext cx="26497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그룹 12"/>
          <p:cNvGrpSpPr/>
          <p:nvPr/>
        </p:nvGrpSpPr>
        <p:grpSpPr>
          <a:xfrm>
            <a:off x="3500430" y="4643446"/>
            <a:ext cx="5214974" cy="1143008"/>
            <a:chOff x="3357554" y="4929198"/>
            <a:chExt cx="5357850" cy="114300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3357554" y="4929198"/>
              <a:ext cx="5357850" cy="0"/>
            </a:xfrm>
            <a:prstGeom prst="line">
              <a:avLst/>
            </a:prstGeom>
            <a:ln w="19050">
              <a:solidFill>
                <a:srgbClr val="35D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357554" y="5500702"/>
              <a:ext cx="5357850" cy="0"/>
            </a:xfrm>
            <a:prstGeom prst="line">
              <a:avLst/>
            </a:prstGeom>
            <a:ln w="19050">
              <a:solidFill>
                <a:srgbClr val="35D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3357554" y="6072206"/>
              <a:ext cx="5357850" cy="0"/>
            </a:xfrm>
            <a:prstGeom prst="line">
              <a:avLst/>
            </a:prstGeom>
            <a:ln w="19050">
              <a:solidFill>
                <a:srgbClr val="35D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71472" y="90805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목차</a:t>
            </a:r>
            <a:endParaRPr lang="en-US" altLang="ko-KR" sz="48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9226381-A35E-49EC-9B3A-95506498852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72462" y="4286256"/>
            <a:ext cx="632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35D32F"/>
                </a:solidFill>
                <a:latin typeface="a고딕14" pitchFamily="18" charset="-127"/>
                <a:ea typeface="a고딕14" pitchFamily="18" charset="-127"/>
              </a:rPr>
              <a:t>4p.</a:t>
            </a:r>
          </a:p>
          <a:p>
            <a:pPr algn="r"/>
            <a:endParaRPr lang="en-US" altLang="ko-KR" dirty="0" smtClean="0">
              <a:solidFill>
                <a:srgbClr val="35D32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35D32F"/>
                </a:solidFill>
                <a:latin typeface="a고딕14" pitchFamily="18" charset="-127"/>
                <a:ea typeface="a고딕14" pitchFamily="18" charset="-127"/>
              </a:rPr>
              <a:t>11p.</a:t>
            </a:r>
          </a:p>
          <a:p>
            <a:pPr algn="r"/>
            <a:endParaRPr lang="en-US" altLang="ko-KR" dirty="0" smtClean="0">
              <a:solidFill>
                <a:srgbClr val="35D32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35D32F"/>
                </a:solidFill>
                <a:latin typeface="a고딕14" pitchFamily="18" charset="-127"/>
                <a:ea typeface="a고딕14" pitchFamily="18" charset="-127"/>
              </a:rPr>
              <a:t>20p.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rgbClr val="35D32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35D32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" y="908720"/>
            <a:ext cx="8982674" cy="56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" y="908720"/>
            <a:ext cx="8982674" cy="56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92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해당 지원신청 등록 시 작성이 필요한 항목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작성이 필요한 경우 작성해주세요로 표기 되며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작성이 완료된 경우 작성으로 표기된다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0906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6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08720"/>
            <a:ext cx="8947785" cy="54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0729"/>
            <a:ext cx="8893622" cy="54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03649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9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공고문에 첨부된 파일 다운로드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80728"/>
            <a:ext cx="8947785" cy="54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해당 지원신청 등록 시 작성이 필요한 항목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작성이 필요한 경우 작성해주세요로 표기 되며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작성이 완료된 경우 작성으로 표기된다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28699"/>
            <a:ext cx="6877050" cy="513588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2875" y="3842238"/>
            <a:ext cx="6877050" cy="1063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7630" y="3739308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6381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</a:t>
            </a:r>
            <a:r>
              <a:rPr lang="en-US" altLang="ko-KR" sz="1400" dirty="0">
                <a:latin typeface="+mn-ea"/>
              </a:rPr>
              <a:t>-</a:t>
            </a:r>
            <a:r>
              <a:rPr lang="ko-KR" altLang="en-US" sz="1400" dirty="0">
                <a:latin typeface="+mn-ea"/>
              </a:rPr>
              <a:t>작성단계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33475" y="1057903"/>
            <a:ext cx="6877050" cy="5163476"/>
            <a:chOff x="1153990" y="934815"/>
            <a:chExt cx="6877050" cy="516347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/>
            <a:srcRect t="56494" b="28269"/>
            <a:stretch/>
          </p:blipFill>
          <p:spPr>
            <a:xfrm>
              <a:off x="1153990" y="934815"/>
              <a:ext cx="6877050" cy="782515"/>
            </a:xfrm>
            <a:prstGeom prst="rect">
              <a:avLst/>
            </a:prstGeom>
          </p:spPr>
        </p:pic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1201738" y="2866637"/>
              <a:ext cx="6811718" cy="32316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※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중요 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각 단계 상태 값 안내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)</a:t>
              </a:r>
            </a:p>
            <a:p>
              <a:pPr>
                <a:buFontTx/>
                <a:buChar char="-"/>
                <a:defRPr/>
              </a:pP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   -</a:t>
              </a: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 작성해주세요</a:t>
              </a: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해당 단계가 작성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저장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)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되지 않은 상태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해당 단계를 클릭하여 작성을 완료해야 최종제출 가능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“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작성해주세요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”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는 저장 완료 후 상태 값이 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“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작성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”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으로 변경됨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buFontTx/>
                <a:buChar char="-"/>
                <a:defRPr/>
              </a:pP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   - </a:t>
              </a: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작성불필요 </a:t>
              </a: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작성하지 않음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(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클릭 불가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)</a:t>
              </a: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주관기관별로 작성 요구 단계가 상이하며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,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이 경우 지원신청서 양식에 작성하여 첨부파일 단계에 첨부파일로 첨부 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   </a:t>
              </a:r>
              <a:r>
                <a:rPr lang="en-US" altLang="ko-KR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- </a:t>
              </a: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작성 </a:t>
              </a: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해당 단계의 작성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저장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)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이 완료 된 상태</a:t>
              </a:r>
              <a:endParaRPr lang="en-US" altLang="ko-KR" sz="1200" b="1" dirty="0">
                <a:solidFill>
                  <a:schemeClr val="tx1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   </a:t>
              </a:r>
              <a:r>
                <a:rPr lang="en-US" altLang="ko-KR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- </a:t>
              </a:r>
              <a:r>
                <a:rPr lang="ko-KR" altLang="en-US" sz="1200" b="1" dirty="0">
                  <a:solidFill>
                    <a:srgbClr val="FF0000"/>
                  </a:solidFill>
                  <a:latin typeface="+mn-ea"/>
                  <a:cs typeface="조선일보명조" pitchFamily="18" charset="-127"/>
                </a:rPr>
                <a:t>첨부 </a:t>
              </a:r>
              <a:endParaRPr lang="en-US" altLang="ko-KR" sz="1200" b="1" dirty="0">
                <a:solidFill>
                  <a:srgbClr val="FF0000"/>
                </a:solidFill>
                <a:latin typeface="+mn-ea"/>
                <a:cs typeface="조선일보명조" pitchFamily="18" charset="-127"/>
              </a:endParaRPr>
            </a:p>
            <a:p>
              <a:pPr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     마지막 첨부파일 단계의 첨부가 완료된 상태 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미 첨부 시에는 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“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첨부해주세요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”</a:t>
              </a:r>
              <a:r>
                <a:rPr lang="ko-KR" altLang="en-US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로 확인</a:t>
              </a:r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조선일보명조" pitchFamily="18" charset="-127"/>
                </a:rPr>
                <a:t>)</a:t>
              </a: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18655" t="18800" r="18846" b="72149"/>
          <a:stretch/>
        </p:blipFill>
        <p:spPr>
          <a:xfrm>
            <a:off x="1133474" y="2180830"/>
            <a:ext cx="6990617" cy="655038"/>
          </a:xfrm>
          <a:prstGeom prst="rect">
            <a:avLst/>
          </a:prstGeom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133474" y="942809"/>
            <a:ext cx="19062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050" b="1" dirty="0">
                <a:latin typeface="+mn-ea"/>
                <a:ea typeface="+mn-ea"/>
              </a:rPr>
              <a:t>[</a:t>
            </a:r>
            <a:r>
              <a:rPr lang="ko-KR" altLang="en-US" sz="1050" b="1" dirty="0">
                <a:latin typeface="+mn-ea"/>
                <a:ea typeface="+mn-ea"/>
              </a:rPr>
              <a:t>상태 값 예시</a:t>
            </a:r>
            <a:r>
              <a:rPr lang="en-US" altLang="ko-KR" sz="1050" b="1" dirty="0">
                <a:latin typeface="+mn-ea"/>
                <a:ea typeface="+mn-ea"/>
              </a:rPr>
              <a:t>] </a:t>
            </a:r>
            <a:r>
              <a:rPr lang="ko-KR" altLang="en-US" sz="1050" b="1" dirty="0">
                <a:latin typeface="+mn-ea"/>
                <a:ea typeface="+mn-ea"/>
              </a:rPr>
              <a:t>작성해주세요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133474" y="1955512"/>
            <a:ext cx="17716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050" b="1" dirty="0">
                <a:latin typeface="+mn-ea"/>
                <a:ea typeface="+mn-ea"/>
              </a:rPr>
              <a:t>[</a:t>
            </a:r>
            <a:r>
              <a:rPr lang="ko-KR" altLang="en-US" sz="1050" b="1" dirty="0">
                <a:latin typeface="+mn-ea"/>
                <a:ea typeface="+mn-ea"/>
              </a:rPr>
              <a:t>상태 값 예시</a:t>
            </a:r>
            <a:r>
              <a:rPr lang="en-US" altLang="ko-KR" sz="1050" b="1" dirty="0">
                <a:latin typeface="+mn-ea"/>
                <a:ea typeface="+mn-ea"/>
              </a:rPr>
              <a:t>] </a:t>
            </a:r>
            <a:r>
              <a:rPr lang="ko-KR" altLang="en-US" sz="1050" b="1" dirty="0">
                <a:latin typeface="+mn-ea"/>
                <a:ea typeface="+mn-ea"/>
              </a:rPr>
              <a:t>작성불필요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266950" y="1175837"/>
            <a:ext cx="4608635" cy="676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266950" y="2142991"/>
            <a:ext cx="4608635" cy="676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19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지원신청 주체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신청인 이름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생년월일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개인 및 단체 등록 소재지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신청인 등록 소재지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초기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설정값은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회원가입 시 등록한 소재지로 되어있으며 변경을 원할 경우 선택하여 변경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85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공식 연락처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단체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개인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신청인의 공식 연락처 입력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회원정보에서가져오기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회원가입시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입력된 회원정보를 바탕으로 입력 값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자동기입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주소검색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수기로 입력할 경우 주소를 검색하여 자동 기입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7232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61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① 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개인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91698"/>
            <a:ext cx="6877050" cy="492224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42875" y="1407550"/>
            <a:ext cx="6877050" cy="1063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7556" y="1272965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2875" y="2471420"/>
            <a:ext cx="6877050" cy="937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7556" y="238982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78466" y="2889054"/>
            <a:ext cx="1411979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37013" y="3415128"/>
            <a:ext cx="6877050" cy="2598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7556" y="332943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049108" y="3535290"/>
            <a:ext cx="899744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409592" y="3817463"/>
            <a:ext cx="483577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15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628415" y="1491485"/>
            <a:ext cx="3887171" cy="3887171"/>
            <a:chOff x="3147802" y="1828801"/>
            <a:chExt cx="3212538" cy="3212538"/>
          </a:xfrm>
        </p:grpSpPr>
        <p:sp>
          <p:nvSpPr>
            <p:cNvPr id="2" name="타원 1"/>
            <p:cNvSpPr/>
            <p:nvPr/>
          </p:nvSpPr>
          <p:spPr>
            <a:xfrm>
              <a:off x="3147802" y="1828801"/>
              <a:ext cx="3212538" cy="3212538"/>
            </a:xfrm>
            <a:prstGeom prst="ellipse">
              <a:avLst/>
            </a:prstGeom>
            <a:solidFill>
              <a:srgbClr val="D4E5F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292478" y="1968756"/>
              <a:ext cx="2920489" cy="2920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3270250" y="2712951"/>
            <a:ext cx="260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270250" y="4151513"/>
            <a:ext cx="260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84978" y="3103335"/>
            <a:ext cx="2749995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+mn-ea"/>
                <a:cs typeface="나눔바른고딕"/>
              </a:rPr>
              <a:t>- </a:t>
            </a:r>
            <a:r>
              <a:rPr lang="ko-KR" altLang="en-US" sz="2000" dirty="0">
                <a:latin typeface="+mn-ea"/>
                <a:cs typeface="나눔바른고딕"/>
              </a:rPr>
              <a:t>회원가입</a:t>
            </a:r>
            <a:endParaRPr lang="en-US" altLang="ko-KR" sz="2000" dirty="0">
              <a:latin typeface="+mn-ea"/>
              <a:cs typeface="나눔바른고딕"/>
            </a:endParaRPr>
          </a:p>
        </p:txBody>
      </p:sp>
    </p:spTree>
    <p:extLst>
      <p:ext uri="{BB962C8B-B14F-4D97-AF65-F5344CB8AC3E}">
        <p14:creationId xmlns:p14="http://schemas.microsoft.com/office/powerpoint/2010/main" val="2245493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검증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검증버튼을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클릭하여 검증결과를 확인한다 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61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① 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단체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160780"/>
            <a:ext cx="6877050" cy="25144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737610"/>
            <a:ext cx="6877050" cy="236454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580665" y="2918610"/>
            <a:ext cx="3338881" cy="360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475420" y="281568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884848" y="4248203"/>
            <a:ext cx="3285030" cy="1528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>
            <a:stCxn id="20" idx="2"/>
            <a:endCxn id="24" idx="0"/>
          </p:cNvCxnSpPr>
          <p:nvPr/>
        </p:nvCxnSpPr>
        <p:spPr>
          <a:xfrm rot="5400000">
            <a:off x="3904399" y="2902496"/>
            <a:ext cx="968672" cy="172274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20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문자메세지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메일발송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수신동의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문자 및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메일발송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수신 동의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개인정보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 제</a:t>
                      </a: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자 제공에 대한 안내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개인정보 제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자 제공 동의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85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②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982954"/>
            <a:ext cx="6877050" cy="518162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42875" y="1407549"/>
            <a:ext cx="6877050" cy="1986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7556" y="1272965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18284" y="2665671"/>
            <a:ext cx="483577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630006" y="3020293"/>
            <a:ext cx="483577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42875" y="3434937"/>
            <a:ext cx="6877050" cy="2729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618283" y="5720960"/>
            <a:ext cx="483577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47556" y="3352608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8068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사업담당자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지원신청 사업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담당자정보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입력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회원정보에서가져오기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회원가입시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등록된 정보를 바탕으로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입력값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자동 기입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공식연락처에서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가져오기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신청개요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①에서 작성된 공식연락처의 정보를 바탕으로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입력값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자동 기입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사업명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및 사업기간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지원신청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사업명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및 사업기간 입력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85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사업장소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지원사업장소 입력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③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81454"/>
            <a:ext cx="6877050" cy="317160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42875" y="1401290"/>
            <a:ext cx="6877050" cy="1605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37014" y="3122206"/>
            <a:ext cx="6877050" cy="1148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7556" y="1310668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7556" y="3024524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161084" y="1516527"/>
            <a:ext cx="844062" cy="323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005146" y="1516527"/>
            <a:ext cx="923192" cy="323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t="63406"/>
          <a:stretch/>
        </p:blipFill>
        <p:spPr>
          <a:xfrm>
            <a:off x="137014" y="4301983"/>
            <a:ext cx="6877050" cy="188015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37014" y="4485014"/>
            <a:ext cx="6877050" cy="1630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7556" y="4387332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7866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총 소요액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사업진행 시 총 소요액 입력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입력된 값을 바탕으로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수입예산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지출예산 작성 시 금액 일치 여부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신청액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지원신청액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작성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입력된 값을 바탕으로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수입예산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지출예산 작성 시 금액 일치 여부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85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신청사업의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심의분야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신청사업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분야 및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세부분야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723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신청사업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유형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신청사업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유형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853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사업명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공모사업명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확인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381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④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968321"/>
            <a:ext cx="6877050" cy="519625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2875" y="1548227"/>
            <a:ext cx="6877050" cy="807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37014" y="2465555"/>
            <a:ext cx="6877050" cy="1077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5140" y="143122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2800" y="3636303"/>
            <a:ext cx="6877050" cy="821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50534" y="4489741"/>
            <a:ext cx="6877050" cy="821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50534" y="5343181"/>
            <a:ext cx="6877050" cy="758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2873" y="232258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2873" y="349934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70700" y="438355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2872" y="524024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4885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3846" t="58229" r="15192"/>
          <a:stretch/>
        </p:blipFill>
        <p:spPr>
          <a:xfrm>
            <a:off x="148048" y="1233232"/>
            <a:ext cx="6919456" cy="2189286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기타특이사항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기타 특이사항 입력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버튼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저장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해당 탭 필수 항목 작성 후 저장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작성이 필요한 모든 탭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작성완료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후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작성중인 신청서 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목록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작성중인 내용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저장하지 않고 목록으로 이동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3735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신청개요</a:t>
            </a:r>
            <a:r>
              <a:rPr lang="ko-KR" altLang="en-US" sz="1400" dirty="0">
                <a:latin typeface="+mn-ea"/>
              </a:rPr>
              <a:t> ⑤ </a:t>
            </a:r>
            <a:r>
              <a:rPr lang="en-US" altLang="ko-KR" sz="1400" dirty="0">
                <a:latin typeface="+mn-ea"/>
              </a:rPr>
              <a:t>- 1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69251" y="1233233"/>
            <a:ext cx="6877050" cy="1189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920028" y="2512860"/>
            <a:ext cx="2126273" cy="205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91516" y="1143196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814783" y="2422824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77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확인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해당 항목을 클릭하여 이동한다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첨부파일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파일선택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파일 선택을 클릭하여 첨부를 원하는 파일 선택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파일삭제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첨부된 파일의 삭제를 원할 경우 해당 파일을 선택 후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체크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후 파일 삭제버튼을 클릭하여 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3409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버튼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저장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해당 탭 필수 항목 작성 후 저장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작성이 필요한 모든 탭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작성완료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후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작성중인 신청서 삭제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목록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작성중인 내용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저장하지 않고 목록으로 이동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340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>
                <a:latin typeface="+mn-ea"/>
              </a:rPr>
              <a:t>첨부파일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1" y="1160780"/>
            <a:ext cx="6524541" cy="448388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48119" y="3314699"/>
            <a:ext cx="6680220" cy="59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37512" y="3192867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8118" y="4035670"/>
            <a:ext cx="6680221" cy="1204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651132" y="5250816"/>
            <a:ext cx="2277207" cy="261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39445" y="393274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545887" y="515577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319813" y="4463006"/>
            <a:ext cx="1027733" cy="261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350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7" y="1186242"/>
            <a:ext cx="6726482" cy="4424968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작성항목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확인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해당 항목을 클릭하여 이동한다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①의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작성항목이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모두 완료된 후 ②의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최종제출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버튼을 클릭하여 작성된 신청서를 최종제출한다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340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최종제출</a:t>
            </a:r>
            <a:r>
              <a:rPr lang="ko-KR" altLang="en-US" sz="1400" dirty="0">
                <a:latin typeface="+mn-ea"/>
              </a:rPr>
              <a:t> ①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8119" y="3314699"/>
            <a:ext cx="6680220" cy="59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37512" y="3192867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19346" y="5250816"/>
            <a:ext cx="536331" cy="261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5214101" y="5163432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</p:spTree>
    <p:extLst>
      <p:ext uri="{BB962C8B-B14F-4D97-AF65-F5344CB8AC3E}">
        <p14:creationId xmlns:p14="http://schemas.microsoft.com/office/powerpoint/2010/main" val="1932099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err="1">
                          <a:latin typeface="+mn-ea"/>
                          <a:ea typeface="+mn-ea"/>
                        </a:rPr>
                        <a:t>최종제출</a:t>
                      </a:r>
                      <a:endParaRPr lang="en-US" altLang="ko-KR" sz="1000" b="1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작성한 신청서의 특이사항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마감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금액일치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이 없을 시 해당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알림창을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띄우며 확인버튼을 클릭하여 작성한 지원서를 최종 제출한다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0" baseline="0" dirty="0" err="1">
                          <a:latin typeface="+mn-ea"/>
                          <a:ea typeface="+mn-ea"/>
                        </a:rPr>
                        <a:t>최종제출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시 신청인의 휴대전화번호로 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SMS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가 발송된다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최종제출</a:t>
            </a:r>
            <a:r>
              <a:rPr lang="ko-KR" altLang="en-US" sz="1400" dirty="0">
                <a:latin typeface="+mn-ea"/>
              </a:rPr>
              <a:t> ②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063870"/>
            <a:ext cx="6877050" cy="33850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410440" y="1063870"/>
            <a:ext cx="2337406" cy="773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305195" y="960940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0567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51988"/>
          <a:ext cx="188976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최종제출이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완료된 신청서의 경우 관리번호 및 제출일을 확인할 수 있다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버튼 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제출회수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제출이 완료된</a:t>
                      </a: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 신청서를 회수</a:t>
                      </a:r>
                      <a:endParaRPr lang="en-US" altLang="ko-KR" sz="1000" b="0" baseline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제출회수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시 신청인의 휴대전화번호로 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SMS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가 발송된다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목록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>
                          <a:latin typeface="+mn-ea"/>
                          <a:ea typeface="+mn-ea"/>
                        </a:rPr>
                        <a:t>목록으로 이동</a:t>
                      </a:r>
                      <a:r>
                        <a:rPr lang="en-US" altLang="ko-KR" sz="1000" b="0" baseline="0" dirty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0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39863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10540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지원신청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>
                <a:latin typeface="+mn-ea"/>
              </a:rPr>
              <a:t>신청서 확인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9" y="1063870"/>
            <a:ext cx="6725750" cy="479730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91495" y="1521071"/>
            <a:ext cx="6680804" cy="800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86250" y="1418141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02922" y="5409659"/>
            <a:ext cx="1169375" cy="451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697675" y="5306729"/>
            <a:ext cx="210489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8742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7171"/>
              </p:ext>
            </p:extLst>
          </p:nvPr>
        </p:nvGraphicFramePr>
        <p:xfrm>
          <a:off x="2843808" y="4797152"/>
          <a:ext cx="6007062" cy="18543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9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엔카스</a:t>
                      </a:r>
                      <a:r>
                        <a:rPr lang="ko-KR" altLang="en-US" sz="1600" kern="0" spc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고객센터                    </a:t>
                      </a:r>
                      <a:endParaRPr lang="en-US" altLang="ko-KR" sz="1600" kern="0" spc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경기역사문화유산원 </a:t>
                      </a:r>
                      <a:r>
                        <a:rPr lang="ko-KR" altLang="en-US" sz="1600" kern="0" spc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문화유산팀</a:t>
                      </a:r>
                      <a:r>
                        <a:rPr lang="ko-KR" altLang="en-US" sz="1600" kern="0" spc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600" b="0" kern="0" spc="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baseline="0" dirty="0" smtClean="0">
                          <a:latin typeface="맑은 고딕" pitchFamily="50" charset="-127"/>
                          <a:ea typeface="+mn-ea"/>
                        </a:rPr>
                        <a:t>: 1577-8751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baseline="0" dirty="0" smtClean="0">
                          <a:latin typeface="맑은 고딕" pitchFamily="50" charset="-127"/>
                          <a:ea typeface="+mn-ea"/>
                        </a:rPr>
                        <a:t>: 031-231-8525</a:t>
                      </a:r>
                      <a:endParaRPr lang="ko-KR" altLang="en-US" sz="1600" kern="0" spc="0" baseline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kern="0" spc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2">
                  <a:txBody>
                    <a:bodyPr/>
                    <a:lstStyle/>
                    <a:p>
                      <a:pPr marL="265430" marR="0" indent="-26543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문의시간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평일 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~17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점심시간 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12~13</a:t>
                      </a:r>
                      <a:r>
                        <a:rPr lang="ko-KR" altLang="en-US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제외</a:t>
                      </a:r>
                      <a:r>
                        <a:rPr lang="en-US" altLang="ko-KR" sz="1400" kern="0" spc="0" baseline="0" dirty="0" smtClean="0">
                          <a:solidFill>
                            <a:srgbClr val="35D32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0" kern="0" spc="0" baseline="0" dirty="0">
                        <a:solidFill>
                          <a:srgbClr val="35D32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907" t="5123" r="67442" b="43810"/>
          <a:stretch>
            <a:fillRect/>
          </a:stretch>
        </p:blipFill>
        <p:spPr bwMode="auto">
          <a:xfrm>
            <a:off x="428596" y="642918"/>
            <a:ext cx="26497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90805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문의처</a:t>
            </a:r>
            <a:endParaRPr lang="en-US" altLang="ko-KR" sz="4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9226381-A35E-49EC-9B3A-955064988524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rgbClr val="35D32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D3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35D32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9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8565" t="15032" r="19599"/>
          <a:stretch/>
        </p:blipFill>
        <p:spPr>
          <a:xfrm>
            <a:off x="132581" y="1071269"/>
            <a:ext cx="6933461" cy="51209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회원가입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버튼을 누르게 되면 회원가입이 가능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회원가입 버튼 위치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spc="-150" baseline="0" dirty="0">
                          <a:latin typeface="+mn-ea"/>
                          <a:ea typeface="+mn-ea"/>
                        </a:rPr>
                        <a:t>      (</a:t>
                      </a:r>
                      <a:r>
                        <a:rPr lang="ko-KR" altLang="en-US" sz="1000" spc="-150" baseline="0" dirty="0">
                          <a:latin typeface="+mn-ea"/>
                          <a:ea typeface="+mn-ea"/>
                        </a:rPr>
                        <a:t>회원가입 버튼 </a:t>
                      </a:r>
                      <a:r>
                        <a:rPr lang="en-US" altLang="ko-KR" sz="1000" spc="-150" baseline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spc="-150" baseline="0" dirty="0">
                          <a:latin typeface="+mn-ea"/>
                          <a:ea typeface="+mn-ea"/>
                        </a:rPr>
                        <a:t>개 존재</a:t>
                      </a:r>
                      <a:r>
                        <a:rPr lang="en-US" altLang="ko-KR" sz="1000" spc="-150" baseline="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  1)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로그인 영역 하단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  2)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우측 상단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  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아이디와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비밀번호 잊어버렸을 경우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000" b="1" baseline="0" dirty="0">
                          <a:latin typeface="+mn-ea"/>
                          <a:ea typeface="+mn-ea"/>
                        </a:rPr>
                        <a:t>ID/PW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찾기 버튼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클릭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95" y="3083470"/>
            <a:ext cx="526207" cy="240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281289" y="1071269"/>
            <a:ext cx="791652" cy="183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02811" y="3083470"/>
            <a:ext cx="779738" cy="240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66835" y="2956502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160229" y="979469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81751" y="2956502"/>
            <a:ext cx="205740" cy="2057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522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18229" t="11143" r="19792"/>
          <a:stretch/>
        </p:blipFill>
        <p:spPr>
          <a:xfrm>
            <a:off x="142875" y="1015999"/>
            <a:ext cx="6877050" cy="5391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회원가입은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가지로 구분되어 가입가능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개인회원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주민등록이 국내에 등록된 사람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 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단체회원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: 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사업자등록증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], 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법인등기부등본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], [</a:t>
                      </a:r>
                      <a:r>
                        <a:rPr lang="ko-KR" altLang="en-US" sz="1000" baseline="0" dirty="0" err="1">
                          <a:latin typeface="+mn-ea"/>
                          <a:ea typeface="+mn-ea"/>
                        </a:rPr>
                        <a:t>고유번호증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중 최소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가지 필요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* </a:t>
                      </a:r>
                      <a:r>
                        <a:rPr lang="ko-KR" altLang="en-US" sz="1000" spc="-150" baseline="0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고유번호증</a:t>
                      </a:r>
                      <a:r>
                        <a:rPr lang="ko-KR" altLang="en-US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발급 문의 </a:t>
                      </a:r>
                      <a:r>
                        <a:rPr lang="en-US" altLang="ko-KR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  </a:t>
                      </a:r>
                      <a:r>
                        <a:rPr lang="ko-KR" altLang="en-US" sz="1000" spc="-15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관할 세무서</a:t>
                      </a:r>
                      <a:endParaRPr lang="en-US" altLang="ko-KR" sz="1000" spc="-15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spc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* </a:t>
                      </a:r>
                      <a:r>
                        <a:rPr lang="ko-KR" altLang="en-US" sz="1000" spc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임의단체 가입 불가</a:t>
                      </a:r>
                      <a:endParaRPr lang="en-US" altLang="ko-KR" sz="1000" spc="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외국인회원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63935" y="2771774"/>
            <a:ext cx="6670265" cy="1990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42875" y="2680036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993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개인회원 가입 절차</a:t>
            </a:r>
          </a:p>
        </p:txBody>
      </p:sp>
      <p:pic>
        <p:nvPicPr>
          <p:cNvPr id="13" name="Picture 79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84880"/>
            <a:ext cx="2214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39"/>
          <p:cNvGrpSpPr>
            <a:grpSpLocks/>
          </p:cNvGrpSpPr>
          <p:nvPr/>
        </p:nvGrpSpPr>
        <p:grpSpPr bwMode="auto">
          <a:xfrm>
            <a:off x="2928938" y="1027742"/>
            <a:ext cx="363538" cy="868363"/>
            <a:chOff x="4390231" y="2994818"/>
            <a:chExt cx="363537" cy="868363"/>
          </a:xfrm>
        </p:grpSpPr>
        <p:pic>
          <p:nvPicPr>
            <p:cNvPr id="15" name="Picture 635" descr="세모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36" descr="세모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79" descr="image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926" y="984880"/>
            <a:ext cx="22161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9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6" y="984880"/>
            <a:ext cx="2214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42"/>
          <p:cNvGrpSpPr>
            <a:grpSpLocks/>
          </p:cNvGrpSpPr>
          <p:nvPr/>
        </p:nvGrpSpPr>
        <p:grpSpPr bwMode="auto">
          <a:xfrm>
            <a:off x="5929313" y="1027742"/>
            <a:ext cx="363538" cy="868363"/>
            <a:chOff x="4390231" y="2994818"/>
            <a:chExt cx="363537" cy="868363"/>
          </a:xfrm>
        </p:grpSpPr>
        <p:pic>
          <p:nvPicPr>
            <p:cNvPr id="20" name="Picture 635" descr="세모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36" descr="세모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37"/>
          <p:cNvSpPr txBox="1">
            <a:spLocks noChangeArrowheads="1"/>
          </p:cNvSpPr>
          <p:nvPr/>
        </p:nvSpPr>
        <p:spPr bwMode="gray">
          <a:xfrm>
            <a:off x="1279260" y="1484942"/>
            <a:ext cx="1211795" cy="3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+mn-ea"/>
              </a:rPr>
              <a:t>본인확인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gray">
          <a:xfrm>
            <a:off x="4266140" y="1484942"/>
            <a:ext cx="1211797" cy="3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+mn-ea"/>
              </a:rPr>
              <a:t>정보작성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gray">
          <a:xfrm>
            <a:off x="7218097" y="1484942"/>
            <a:ext cx="1211795" cy="3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+mn-ea"/>
              </a:rPr>
              <a:t>가입완료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E437CD2-0A28-CA43-A520-5D186AFEC3D0}"/>
              </a:ext>
            </a:extLst>
          </p:cNvPr>
          <p:cNvGrpSpPr/>
          <p:nvPr/>
        </p:nvGrpSpPr>
        <p:grpSpPr>
          <a:xfrm>
            <a:off x="467916" y="2169570"/>
            <a:ext cx="2278856" cy="1214438"/>
            <a:chOff x="571501" y="2494573"/>
            <a:chExt cx="2071687" cy="1214438"/>
          </a:xfrm>
        </p:grpSpPr>
        <p:pic>
          <p:nvPicPr>
            <p:cNvPr id="11" name="Picture 253" descr="26"/>
            <p:cNvPicPr preferRelativeResize="0">
              <a:picLocks noChangeArrowheads="1"/>
            </p:cNvPicPr>
            <p:nvPr/>
          </p:nvPicPr>
          <p:blipFill>
            <a:blip r:embed="rId6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571501" y="2494573"/>
              <a:ext cx="2071687" cy="1214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8" descr="Untitled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42938" y="2566011"/>
              <a:ext cx="19050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823098" y="2635861"/>
              <a:ext cx="16203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latin typeface="나눔고딕" pitchFamily="50" charset="-127"/>
                  <a:ea typeface="나눔고딕" pitchFamily="50" charset="-127"/>
                </a:rPr>
                <a:t>휴대폰 인증</a:t>
              </a:r>
              <a:r>
                <a:rPr lang="en-US" altLang="ko-KR" sz="1400" b="1" dirty="0">
                  <a:latin typeface="나눔고딕" pitchFamily="50" charset="-127"/>
                  <a:ea typeface="나눔고딕" pitchFamily="50" charset="-127"/>
                </a:rPr>
                <a:t>(PASS)</a:t>
              </a:r>
              <a:endParaRPr lang="ko-KR" altLang="en-US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TextBox 50"/>
            <p:cNvSpPr txBox="1">
              <a:spLocks noChangeArrowheads="1"/>
            </p:cNvSpPr>
            <p:nvPr/>
          </p:nvSpPr>
          <p:spPr bwMode="auto">
            <a:xfrm>
              <a:off x="660401" y="3023211"/>
              <a:ext cx="981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 이름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생년월일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휴대폰 번호</a:t>
              </a:r>
            </a:p>
          </p:txBody>
        </p:sp>
      </p:grpSp>
      <p:pic>
        <p:nvPicPr>
          <p:cNvPr id="35" name="Picture 253" descr="26"/>
          <p:cNvPicPr preferRelativeResize="0">
            <a:picLocks noChangeArrowheads="1"/>
          </p:cNvPicPr>
          <p:nvPr/>
        </p:nvPicPr>
        <p:blipFill>
          <a:blip r:embed="rId8" cstate="print">
            <a:lum bright="-6000" contrast="6000"/>
          </a:blip>
          <a:srcRect/>
          <a:stretch>
            <a:fillRect/>
          </a:stretch>
        </p:blipFill>
        <p:spPr bwMode="auto">
          <a:xfrm>
            <a:off x="3396854" y="2169570"/>
            <a:ext cx="2278857" cy="1960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" name="Picture 18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476626" y="2216878"/>
            <a:ext cx="2095500" cy="5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61"/>
          <p:cNvSpPr txBox="1">
            <a:spLocks noChangeArrowheads="1"/>
          </p:cNvSpPr>
          <p:nvPr/>
        </p:nvSpPr>
        <p:spPr bwMode="auto">
          <a:xfrm>
            <a:off x="3892233" y="2310858"/>
            <a:ext cx="136906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필수입력 정보</a:t>
            </a:r>
          </a:p>
        </p:txBody>
      </p:sp>
      <p:sp>
        <p:nvSpPr>
          <p:cNvPr id="38" name="TextBox 62"/>
          <p:cNvSpPr txBox="1">
            <a:spLocks noChangeArrowheads="1"/>
          </p:cNvSpPr>
          <p:nvPr/>
        </p:nvSpPr>
        <p:spPr bwMode="auto">
          <a:xfrm>
            <a:off x="3548926" y="2698208"/>
            <a:ext cx="889059" cy="1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성별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아이디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비밀번호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Picture 253" descr="26"/>
          <p:cNvPicPr preferRelativeResize="0">
            <a:picLocks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3396854" y="4237655"/>
            <a:ext cx="2278857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" name="Picture 18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476626" y="4284963"/>
            <a:ext cx="2095500" cy="5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65"/>
          <p:cNvSpPr txBox="1">
            <a:spLocks noChangeArrowheads="1"/>
          </p:cNvSpPr>
          <p:nvPr/>
        </p:nvSpPr>
        <p:spPr bwMode="auto">
          <a:xfrm>
            <a:off x="3731209" y="4378943"/>
            <a:ext cx="151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나눔고딕" pitchFamily="50" charset="-127"/>
                <a:ea typeface="나눔고딕" pitchFamily="50" charset="-127"/>
              </a:rPr>
              <a:t>기타입력 </a:t>
            </a:r>
            <a:r>
              <a:rPr lang="en-US" altLang="ko-KR" sz="1400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b="1" dirty="0">
                <a:latin typeface="나눔고딕" pitchFamily="50" charset="-127"/>
                <a:ea typeface="나눔고딕" pitchFamily="50" charset="-127"/>
              </a:rPr>
              <a:t>선택</a:t>
            </a:r>
            <a:r>
              <a:rPr lang="en-US" altLang="ko-KR" sz="1400" b="1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66"/>
          <p:cNvSpPr txBox="1">
            <a:spLocks noChangeArrowheads="1"/>
          </p:cNvSpPr>
          <p:nvPr/>
        </p:nvSpPr>
        <p:spPr bwMode="auto">
          <a:xfrm>
            <a:off x="3491389" y="4766293"/>
            <a:ext cx="215487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 필명</a:t>
            </a: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등록소재지</a:t>
            </a: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사무실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홈페이지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67"/>
          <p:cNvSpPr txBox="1">
            <a:spLocks noChangeArrowheads="1"/>
          </p:cNvSpPr>
          <p:nvPr/>
        </p:nvSpPr>
        <p:spPr bwMode="auto">
          <a:xfrm>
            <a:off x="571501" y="1056317"/>
            <a:ext cx="76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+mn-ea"/>
              </a:rPr>
              <a:t>STEP 1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4" name="TextBox 68"/>
          <p:cNvSpPr txBox="1">
            <a:spLocks noChangeArrowheads="1"/>
          </p:cNvSpPr>
          <p:nvPr/>
        </p:nvSpPr>
        <p:spPr bwMode="auto">
          <a:xfrm>
            <a:off x="3538538" y="1056317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</a:rPr>
              <a:t>STEP 2</a:t>
            </a:r>
            <a:endParaRPr lang="ko-KR" altLang="en-US" sz="1400" b="1">
              <a:latin typeface="+mn-ea"/>
            </a:endParaRPr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6538913" y="1056317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</a:rPr>
              <a:t>STEP 3</a:t>
            </a:r>
            <a:endParaRPr lang="ko-KR" altLang="en-US" sz="1400" b="1">
              <a:latin typeface="+mn-ea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571501" y="2077495"/>
            <a:ext cx="8001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3051176" y="2056442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6011863" y="2056442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436560" y="5874249"/>
            <a:ext cx="26146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카카오 </a:t>
            </a:r>
            <a:r>
              <a:rPr lang="ko-KR" altLang="en-US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인증은 현재 준비중에 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!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62">
            <a:extLst>
              <a:ext uri="{FF2B5EF4-FFF2-40B4-BE49-F238E27FC236}">
                <a16:creationId xmlns:a16="http://schemas.microsoft.com/office/drawing/2014/main" id="{93A3B00C-5D45-0D49-058A-582606B9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39" y="2698208"/>
            <a:ext cx="889059" cy="82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E-mail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휴대전화</a:t>
            </a:r>
            <a:endParaRPr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</a:rPr>
              <a:t>자택주소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4365092-5339-81BF-DE71-422650D8A719}"/>
              </a:ext>
            </a:extLst>
          </p:cNvPr>
          <p:cNvGrpSpPr/>
          <p:nvPr/>
        </p:nvGrpSpPr>
        <p:grpSpPr>
          <a:xfrm>
            <a:off x="467916" y="3421813"/>
            <a:ext cx="2278856" cy="1214438"/>
            <a:chOff x="571501" y="3744792"/>
            <a:chExt cx="2071687" cy="1214438"/>
          </a:xfrm>
        </p:grpSpPr>
        <p:pic>
          <p:nvPicPr>
            <p:cNvPr id="4" name="Picture 253" descr="26">
              <a:extLst>
                <a:ext uri="{FF2B5EF4-FFF2-40B4-BE49-F238E27FC236}">
                  <a16:creationId xmlns:a16="http://schemas.microsoft.com/office/drawing/2014/main" id="{D53F6761-6026-A790-D448-692AA22C8A8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571501" y="3744792"/>
              <a:ext cx="2071687" cy="1214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" name="Picture 18" descr="Untitled-1">
              <a:extLst>
                <a:ext uri="{FF2B5EF4-FFF2-40B4-BE49-F238E27FC236}">
                  <a16:creationId xmlns:a16="http://schemas.microsoft.com/office/drawing/2014/main" id="{8F3A416B-9918-C1E8-2084-15ABEDDCF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42938" y="3816230"/>
              <a:ext cx="19050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5BBABF5C-5B0C-46DD-D5FB-982128B16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098" y="3886080"/>
              <a:ext cx="11256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latin typeface="나눔고딕" pitchFamily="50" charset="-127"/>
                  <a:ea typeface="나눔고딕" pitchFamily="50" charset="-127"/>
                </a:rPr>
                <a:t>네이버 </a:t>
              </a:r>
              <a:r>
                <a:rPr lang="ko-KR" altLang="en-US" sz="1400" b="1" dirty="0" smtClean="0">
                  <a:latin typeface="나눔고딕" pitchFamily="50" charset="-127"/>
                  <a:ea typeface="나눔고딕" pitchFamily="50" charset="-127"/>
                </a:rPr>
                <a:t>인증</a:t>
              </a:r>
              <a:endParaRPr lang="ko-KR" altLang="en-US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TextBox 50">
              <a:extLst>
                <a:ext uri="{FF2B5EF4-FFF2-40B4-BE49-F238E27FC236}">
                  <a16:creationId xmlns:a16="http://schemas.microsoft.com/office/drawing/2014/main" id="{37FD2CE1-F9B4-D1E3-E6E1-754ECB6C0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1" y="4273430"/>
              <a:ext cx="981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 이름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생년월일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휴대폰 번호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8B5693C-010A-8560-D37C-2B12804C80FF}"/>
              </a:ext>
            </a:extLst>
          </p:cNvPr>
          <p:cNvGrpSpPr/>
          <p:nvPr/>
        </p:nvGrpSpPr>
        <p:grpSpPr>
          <a:xfrm>
            <a:off x="467916" y="4674055"/>
            <a:ext cx="2278856" cy="1214438"/>
            <a:chOff x="571501" y="4999058"/>
            <a:chExt cx="2071687" cy="1214438"/>
          </a:xfrm>
        </p:grpSpPr>
        <p:pic>
          <p:nvPicPr>
            <p:cNvPr id="8" name="Picture 253" descr="26">
              <a:extLst>
                <a:ext uri="{FF2B5EF4-FFF2-40B4-BE49-F238E27FC236}">
                  <a16:creationId xmlns:a16="http://schemas.microsoft.com/office/drawing/2014/main" id="{2EABEA8D-1386-19AA-5A85-F94614842BC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571501" y="4999058"/>
              <a:ext cx="2071687" cy="1214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18" descr="Untitled-1">
              <a:extLst>
                <a:ext uri="{FF2B5EF4-FFF2-40B4-BE49-F238E27FC236}">
                  <a16:creationId xmlns:a16="http://schemas.microsoft.com/office/drawing/2014/main" id="{DB65301F-0546-28B7-614C-D959A4CEC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42938" y="5070496"/>
              <a:ext cx="19050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9">
              <a:extLst>
                <a:ext uri="{FF2B5EF4-FFF2-40B4-BE49-F238E27FC236}">
                  <a16:creationId xmlns:a16="http://schemas.microsoft.com/office/drawing/2014/main" id="{E02B7B0C-8236-58EC-9436-9C5237B3F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098" y="5140346"/>
              <a:ext cx="17123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latin typeface="나눔고딕" pitchFamily="50" charset="-127"/>
                  <a:ea typeface="나눔고딕" pitchFamily="50" charset="-127"/>
                </a:rPr>
                <a:t>카카오 인증</a:t>
              </a:r>
              <a:r>
                <a:rPr lang="en-US" altLang="ko-KR" sz="1400" b="1" dirty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400" b="1" dirty="0">
                  <a:latin typeface="나눔고딕" pitchFamily="50" charset="-127"/>
                  <a:ea typeface="나눔고딕" pitchFamily="50" charset="-127"/>
                </a:rPr>
                <a:t>준비중</a:t>
              </a:r>
              <a:r>
                <a:rPr lang="en-US" altLang="ko-KR" sz="1400" b="1" dirty="0">
                  <a:latin typeface="나눔고딕" pitchFamily="50" charset="-127"/>
                  <a:ea typeface="나눔고딕" pitchFamily="50" charset="-127"/>
                </a:rPr>
                <a:t>)</a:t>
              </a:r>
              <a:endParaRPr lang="ko-KR" altLang="en-US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50">
              <a:extLst>
                <a:ext uri="{FF2B5EF4-FFF2-40B4-BE49-F238E27FC236}">
                  <a16:creationId xmlns:a16="http://schemas.microsoft.com/office/drawing/2014/main" id="{F873ACA8-F8BD-38B5-2DCF-5D0094CE2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1" y="5527696"/>
              <a:ext cx="981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 이름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생년월일</a:t>
              </a:r>
              <a:endParaRPr lang="en-US" altLang="ko-KR" sz="1100">
                <a:latin typeface="나눔고딕" pitchFamily="50" charset="-127"/>
                <a:ea typeface="나눔고딕" pitchFamily="50" charset="-127"/>
              </a:endParaRPr>
            </a:p>
            <a:p>
              <a:pPr>
                <a:buFontTx/>
                <a:buChar char="-"/>
              </a:pPr>
              <a:r>
                <a:rPr lang="en-US" altLang="ko-KR" sz="11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100">
                  <a:latin typeface="나눔고딕" pitchFamily="50" charset="-127"/>
                  <a:ea typeface="나눔고딕" pitchFamily="50" charset="-127"/>
                </a:rPr>
                <a:t>휴대폰 번호</a:t>
              </a:r>
            </a:p>
          </p:txBody>
        </p:sp>
      </p:grpSp>
      <p:sp>
        <p:nvSpPr>
          <p:cNvPr id="56" name="TextBox 48">
            <a:extLst>
              <a:ext uri="{FF2B5EF4-FFF2-40B4-BE49-F238E27FC236}">
                <a16:creationId xmlns:a16="http://schemas.microsoft.com/office/drawing/2014/main" id="{A32DFF95-68B3-9BCB-6787-CD4A27C92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59" y="6105081"/>
            <a:ext cx="1534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개인정보보호법  준수</a:t>
            </a:r>
          </a:p>
        </p:txBody>
      </p:sp>
    </p:spTree>
    <p:extLst>
      <p:ext uri="{BB962C8B-B14F-4D97-AF65-F5344CB8AC3E}">
        <p14:creationId xmlns:p14="http://schemas.microsoft.com/office/powerpoint/2010/main" val="38502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18438" t="14191" r="20312" b="1619"/>
          <a:stretch/>
        </p:blipFill>
        <p:spPr>
          <a:xfrm>
            <a:off x="142875" y="1016000"/>
            <a:ext cx="6877050" cy="5169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개인회원가입 ①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개인회원가입 클릭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06785" y="2617908"/>
            <a:ext cx="2326865" cy="2028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42875" y="2497595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98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540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회원가입 </a:t>
            </a:r>
            <a:r>
              <a:rPr lang="en-US" altLang="ko-KR" sz="1400" dirty="0"/>
              <a:t>&gt; </a:t>
            </a:r>
            <a:r>
              <a:rPr lang="ko-KR" altLang="en-US" sz="1400" b="1" dirty="0"/>
              <a:t>개인회원가입 ②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2875" y="6164579"/>
            <a:ext cx="6877050" cy="266383"/>
          </a:xfrm>
          <a:prstGeom prst="round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다음페이지 →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" y="939195"/>
            <a:ext cx="5102842" cy="521014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037865" y="4170045"/>
            <a:ext cx="410435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58715" y="4026871"/>
            <a:ext cx="205740" cy="2058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45485" y="5691728"/>
            <a:ext cx="410435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045485" y="5918800"/>
            <a:ext cx="410435" cy="188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7200900" y="1160780"/>
          <a:ext cx="188976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pc="-150" dirty="0">
                          <a:latin typeface="+mn-ea"/>
                          <a:ea typeface="+mn-ea"/>
                        </a:rPr>
                        <a:t>약관이용 전체동의 해야 함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전체 동의 버튼을 클릭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하면 전체 동의함에 자동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클릭이 됨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본인확인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휴대폰인증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아이핀인증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인증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가지 인증 중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aseline="0" dirty="0" err="1"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하여 본인확인 진행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6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2141</Words>
  <Application>Microsoft Office PowerPoint</Application>
  <PresentationFormat>화면 슬라이드 쇼(4:3)</PresentationFormat>
  <Paragraphs>652</Paragraphs>
  <Slides>49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8" baseType="lpstr">
      <vt:lpstr>a고딕14</vt:lpstr>
      <vt:lpstr>HY견고딕</vt:lpstr>
      <vt:lpstr>나눔고딕</vt:lpstr>
      <vt:lpstr>나눔바른고딕</vt:lpstr>
      <vt:lpstr>맑은 고딕</vt:lpstr>
      <vt:lpstr>조선일보명조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예술진흥실</dc:creator>
  <cp:lastModifiedBy>USER</cp:lastModifiedBy>
  <cp:revision>146</cp:revision>
  <dcterms:created xsi:type="dcterms:W3CDTF">2021-12-01T02:13:39Z</dcterms:created>
  <dcterms:modified xsi:type="dcterms:W3CDTF">2024-03-13T05:08:39Z</dcterms:modified>
</cp:coreProperties>
</file>